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56"/>
  </p:notesMasterIdLst>
  <p:sldIdLst>
    <p:sldId id="256" r:id="rId3"/>
    <p:sldId id="417" r:id="rId4"/>
    <p:sldId id="418" r:id="rId5"/>
    <p:sldId id="419" r:id="rId6"/>
    <p:sldId id="420" r:id="rId7"/>
    <p:sldId id="421" r:id="rId8"/>
    <p:sldId id="422" r:id="rId9"/>
    <p:sldId id="423" r:id="rId10"/>
    <p:sldId id="424" r:id="rId11"/>
    <p:sldId id="425" r:id="rId12"/>
    <p:sldId id="426" r:id="rId13"/>
    <p:sldId id="427" r:id="rId14"/>
    <p:sldId id="428" r:id="rId15"/>
    <p:sldId id="429" r:id="rId16"/>
    <p:sldId id="430" r:id="rId17"/>
    <p:sldId id="437" r:id="rId18"/>
    <p:sldId id="438" r:id="rId19"/>
    <p:sldId id="431" r:id="rId20"/>
    <p:sldId id="432" r:id="rId21"/>
    <p:sldId id="435" r:id="rId22"/>
    <p:sldId id="436" r:id="rId23"/>
    <p:sldId id="440" r:id="rId24"/>
    <p:sldId id="441" r:id="rId25"/>
    <p:sldId id="442" r:id="rId26"/>
    <p:sldId id="443" r:id="rId27"/>
    <p:sldId id="444" r:id="rId28"/>
    <p:sldId id="445" r:id="rId29"/>
    <p:sldId id="446" r:id="rId30"/>
    <p:sldId id="447" r:id="rId31"/>
    <p:sldId id="448" r:id="rId32"/>
    <p:sldId id="449" r:id="rId33"/>
    <p:sldId id="450" r:id="rId34"/>
    <p:sldId id="451" r:id="rId35"/>
    <p:sldId id="452" r:id="rId36"/>
    <p:sldId id="453" r:id="rId37"/>
    <p:sldId id="454" r:id="rId38"/>
    <p:sldId id="455" r:id="rId39"/>
    <p:sldId id="456" r:id="rId40"/>
    <p:sldId id="457" r:id="rId41"/>
    <p:sldId id="459" r:id="rId42"/>
    <p:sldId id="460" r:id="rId43"/>
    <p:sldId id="461" r:id="rId44"/>
    <p:sldId id="462" r:id="rId45"/>
    <p:sldId id="463" r:id="rId46"/>
    <p:sldId id="464" r:id="rId47"/>
    <p:sldId id="466" r:id="rId48"/>
    <p:sldId id="468" r:id="rId49"/>
    <p:sldId id="469" r:id="rId50"/>
    <p:sldId id="471" r:id="rId51"/>
    <p:sldId id="473" r:id="rId52"/>
    <p:sldId id="474" r:id="rId53"/>
    <p:sldId id="475" r:id="rId54"/>
    <p:sldId id="278" r:id="rId55"/>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256"/>
            <p14:sldId id="417"/>
            <p14:sldId id="418"/>
            <p14:sldId id="419"/>
            <p14:sldId id="420"/>
            <p14:sldId id="421"/>
            <p14:sldId id="422"/>
            <p14:sldId id="423"/>
            <p14:sldId id="424"/>
            <p14:sldId id="425"/>
            <p14:sldId id="426"/>
            <p14:sldId id="427"/>
            <p14:sldId id="428"/>
            <p14:sldId id="429"/>
            <p14:sldId id="430"/>
            <p14:sldId id="437"/>
            <p14:sldId id="438"/>
            <p14:sldId id="431"/>
            <p14:sldId id="432"/>
            <p14:sldId id="435"/>
          </p14:sldIdLst>
        </p14:section>
        <p14:section name="Operations" id="{87B982B4-CBB2-C14B-980A-235021ECE9F5}">
          <p14:sldIdLst>
            <p14:sldId id="436"/>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9"/>
            <p14:sldId id="460"/>
            <p14:sldId id="461"/>
            <p14:sldId id="462"/>
            <p14:sldId id="463"/>
            <p14:sldId id="464"/>
            <p14:sldId id="466"/>
            <p14:sldId id="468"/>
            <p14:sldId id="469"/>
            <p14:sldId id="471"/>
            <p14:sldId id="473"/>
            <p14:sldId id="474"/>
            <p14:sldId id="475"/>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87284" autoAdjust="0"/>
  </p:normalViewPr>
  <p:slideViewPr>
    <p:cSldViewPr snapToGrid="0" snapToObjects="1">
      <p:cViewPr varScale="1">
        <p:scale>
          <a:sx n="91" d="100"/>
          <a:sy n="91" d="100"/>
        </p:scale>
        <p:origin x="-1080" y="-104"/>
      </p:cViewPr>
      <p:guideLst>
        <p:guide orient="horz" pos="1620"/>
        <p:guide pos="2880"/>
      </p:guideLst>
    </p:cSldViewPr>
  </p:slideViewPr>
  <p:notesTextViewPr>
    <p:cViewPr>
      <p:scale>
        <a:sx n="100" d="100"/>
        <a:sy n="100" d="100"/>
      </p:scale>
      <p:origin x="0" y="0"/>
    </p:cViewPr>
  </p:notesTextViewPr>
  <p:sorterViewPr>
    <p:cViewPr>
      <p:scale>
        <a:sx n="85" d="100"/>
        <a:sy n="85"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notesMaster" Target="notesMasters/notesMaster1.xml"/><Relationship Id="rId57" Type="http://schemas.openxmlformats.org/officeDocument/2006/relationships/printerSettings" Target="printerSettings/printerSettings1.bin"/><Relationship Id="rId58" Type="http://schemas.openxmlformats.org/officeDocument/2006/relationships/commentAuthors" Target="commentAuthors.xml"/><Relationship Id="rId59" Type="http://schemas.openxmlformats.org/officeDocument/2006/relationships/presProps" Target="presProp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4213"/>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31" name="Shape 231"/>
          <p:cNvSpPr txBox="1">
            <a:spLocks noGrp="1"/>
          </p:cNvSpPr>
          <p:nvPr>
            <p:ph type="body" idx="1"/>
          </p:nvPr>
        </p:nvSpPr>
        <p:spPr>
          <a:xfrm>
            <a:off x="295171" y="2972430"/>
            <a:ext cx="6267659" cy="5793719"/>
          </a:xfrm>
          <a:prstGeom prst="rect">
            <a:avLst/>
          </a:prstGeom>
          <a:noFill/>
          <a:ln>
            <a:noFill/>
          </a:ln>
        </p:spPr>
        <p:txBody>
          <a:bodyPr lIns="0" tIns="0" rIns="0" bIns="0" anchor="t" anchorCtr="0">
            <a:normAutofit/>
          </a:bodyPr>
          <a:lstStyle/>
          <a:p>
            <a:pPr marL="0" marR="0" indent="0" algn="l" defTabSz="457200" rtl="0" eaLnBrk="1" fontAlgn="auto" latinLnBrk="0" hangingPunct="1">
              <a:lnSpc>
                <a:spcPct val="125000"/>
              </a:lnSpc>
              <a:spcBef>
                <a:spcPts val="0"/>
              </a:spcBef>
              <a:spcAft>
                <a:spcPts val="0"/>
              </a:spcAft>
              <a:buClrTx/>
              <a:buSzTx/>
              <a:buFontTx/>
              <a:buNone/>
              <a:tabLst/>
              <a:defRPr/>
            </a:pPr>
            <a:r>
              <a:rPr lang="en-US" sz="2000" dirty="0" smtClean="0">
                <a:solidFill>
                  <a:schemeClr val="bg2">
                    <a:lumMod val="50000"/>
                  </a:schemeClr>
                </a:solidFill>
              </a:rPr>
              <a:t>The </a:t>
            </a:r>
            <a:r>
              <a:rPr lang="en-US" sz="2000" b="1" dirty="0" smtClean="0">
                <a:solidFill>
                  <a:schemeClr val="bg2">
                    <a:lumMod val="50000"/>
                  </a:schemeClr>
                </a:solidFill>
              </a:rPr>
              <a:t>Cloud Foundry </a:t>
            </a:r>
            <a:r>
              <a:rPr lang="en-US" sz="2000" dirty="0" smtClean="0">
                <a:solidFill>
                  <a:schemeClr val="bg2">
                    <a:lumMod val="50000"/>
                  </a:schemeClr>
                </a:solidFill>
              </a:rPr>
              <a:t>platform is abstracted as a set of large-scale distributed services. It uses </a:t>
            </a:r>
            <a:r>
              <a:rPr lang="en-US" sz="2000" b="1" dirty="0" smtClean="0">
                <a:solidFill>
                  <a:schemeClr val="bg2">
                    <a:lumMod val="50000"/>
                  </a:schemeClr>
                </a:solidFill>
              </a:rPr>
              <a:t>BOSH </a:t>
            </a:r>
            <a:r>
              <a:rPr lang="en-US" sz="2000" dirty="0" smtClean="0">
                <a:solidFill>
                  <a:schemeClr val="bg2">
                    <a:lumMod val="50000"/>
                  </a:schemeClr>
                </a:solidFill>
              </a:rPr>
              <a:t>to operate the underlying infrastructure from </a:t>
            </a:r>
            <a:r>
              <a:rPr lang="en-US" sz="2000" dirty="0" err="1" smtClean="0">
                <a:solidFill>
                  <a:schemeClr val="bg2">
                    <a:lumMod val="50000"/>
                  </a:schemeClr>
                </a:solidFill>
              </a:rPr>
              <a:t>IaaS</a:t>
            </a:r>
            <a:r>
              <a:rPr lang="en-US" sz="2000" dirty="0" smtClean="0">
                <a:solidFill>
                  <a:schemeClr val="bg2">
                    <a:lumMod val="50000"/>
                  </a:schemeClr>
                </a:solidFill>
              </a:rPr>
              <a:t> providers (e.g., VMware, Amazon AWS, </a:t>
            </a:r>
            <a:r>
              <a:rPr lang="en-US" sz="2000" dirty="0" err="1" smtClean="0">
                <a:solidFill>
                  <a:schemeClr val="bg2">
                    <a:lumMod val="50000"/>
                  </a:schemeClr>
                </a:solidFill>
              </a:rPr>
              <a:t>OpenStack</a:t>
            </a:r>
            <a:r>
              <a:rPr lang="en-US" sz="2000" dirty="0" smtClean="0">
                <a:solidFill>
                  <a:schemeClr val="bg2">
                    <a:lumMod val="50000"/>
                  </a:schemeClr>
                </a:solidFill>
              </a:rPr>
              <a:t>). </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Service Broker(s) </a:t>
            </a:r>
            <a:r>
              <a:rPr lang="en-US" sz="2000" dirty="0" smtClean="0">
                <a:solidFill>
                  <a:srgbClr val="000000"/>
                </a:solidFill>
              </a:rPr>
              <a:t>– Bind internal/external Services to Applications</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DEA </a:t>
            </a:r>
            <a:r>
              <a:rPr lang="en-US" sz="2000" dirty="0" smtClean="0">
                <a:solidFill>
                  <a:srgbClr val="000000"/>
                </a:solidFill>
              </a:rPr>
              <a:t>– “Droplet Execution Agent”.  </a:t>
            </a:r>
            <a:r>
              <a:rPr lang="en-US" sz="2000" dirty="0" smtClean="0">
                <a:solidFill>
                  <a:schemeClr val="bg2"/>
                </a:solidFill>
              </a:rPr>
              <a:t>Secure and fully isolated containers responsible for an App’s lifecycle: building, starting and stopping Apps as instructed. </a:t>
            </a:r>
          </a:p>
          <a:p>
            <a:pPr algn="l" rtl="0"/>
            <a:endParaRPr sz="2000" dirty="0"/>
          </a:p>
        </p:txBody>
      </p:sp>
      <p:sp>
        <p:nvSpPr>
          <p:cNvPr id="232" name="Shape 232"/>
          <p:cNvSpPr txBox="1">
            <a:spLocks noGrp="1"/>
          </p:cNvSpPr>
          <p:nvPr>
            <p:ph type="sldNum" idx="12"/>
          </p:nvPr>
        </p:nvSpPr>
        <p:spPr>
          <a:xfrm>
            <a:off x="3884853" y="8685863"/>
            <a:ext cx="2971591" cy="456574"/>
          </a:xfrm>
          <a:prstGeom prst="rect">
            <a:avLst/>
          </a:prstGeom>
          <a:noFill/>
          <a:ln>
            <a:noFill/>
          </a:ln>
        </p:spPr>
        <p:txBody>
          <a:bodyPr lIns="89838" tIns="44919" rIns="89838" bIns="44919" anchor="t" anchorCtr="0">
            <a:normAutofit/>
          </a:bodyPr>
          <a:lstStyle/>
          <a:p>
            <a:pPr algn="l" rtl="0">
              <a:buSzPct val="25000"/>
            </a:pPr>
            <a:r>
              <a:rPr lang="en-US"/>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292392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4213"/>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31" name="Shape 231"/>
          <p:cNvSpPr txBox="1">
            <a:spLocks noGrp="1"/>
          </p:cNvSpPr>
          <p:nvPr>
            <p:ph type="body" idx="1"/>
          </p:nvPr>
        </p:nvSpPr>
        <p:spPr>
          <a:xfrm>
            <a:off x="295171" y="2972430"/>
            <a:ext cx="6267659" cy="5793719"/>
          </a:xfrm>
          <a:prstGeom prst="rect">
            <a:avLst/>
          </a:prstGeom>
          <a:noFill/>
          <a:ln>
            <a:noFill/>
          </a:ln>
        </p:spPr>
        <p:txBody>
          <a:bodyPr lIns="0" tIns="0" rIns="0" bIns="0" anchor="t" anchorCtr="0">
            <a:normAutofit/>
          </a:bodyPr>
          <a:lstStyle/>
          <a:p>
            <a:pPr marL="0" marR="0" indent="0" algn="l" defTabSz="457200" rtl="0" eaLnBrk="1" fontAlgn="auto" latinLnBrk="0" hangingPunct="1">
              <a:lnSpc>
                <a:spcPct val="125000"/>
              </a:lnSpc>
              <a:spcBef>
                <a:spcPts val="0"/>
              </a:spcBef>
              <a:spcAft>
                <a:spcPts val="0"/>
              </a:spcAft>
              <a:buClrTx/>
              <a:buSzTx/>
              <a:buFontTx/>
              <a:buNone/>
              <a:tabLst/>
              <a:defRPr/>
            </a:pPr>
            <a:r>
              <a:rPr lang="en-US" sz="2000" dirty="0" smtClean="0">
                <a:solidFill>
                  <a:schemeClr val="bg2">
                    <a:lumMod val="50000"/>
                  </a:schemeClr>
                </a:solidFill>
              </a:rPr>
              <a:t>The </a:t>
            </a:r>
            <a:r>
              <a:rPr lang="en-US" sz="2000" b="1" dirty="0" smtClean="0">
                <a:solidFill>
                  <a:schemeClr val="bg2">
                    <a:lumMod val="50000"/>
                  </a:schemeClr>
                </a:solidFill>
              </a:rPr>
              <a:t>Cloud Foundry </a:t>
            </a:r>
            <a:r>
              <a:rPr lang="en-US" sz="2000" dirty="0" smtClean="0">
                <a:solidFill>
                  <a:schemeClr val="bg2">
                    <a:lumMod val="50000"/>
                  </a:schemeClr>
                </a:solidFill>
              </a:rPr>
              <a:t>platform is abstracted as a set of large-scale distributed services. It uses </a:t>
            </a:r>
            <a:r>
              <a:rPr lang="en-US" sz="2000" b="1" dirty="0" smtClean="0">
                <a:solidFill>
                  <a:schemeClr val="bg2">
                    <a:lumMod val="50000"/>
                  </a:schemeClr>
                </a:solidFill>
              </a:rPr>
              <a:t>BOSH </a:t>
            </a:r>
            <a:r>
              <a:rPr lang="en-US" sz="2000" dirty="0" smtClean="0">
                <a:solidFill>
                  <a:schemeClr val="bg2">
                    <a:lumMod val="50000"/>
                  </a:schemeClr>
                </a:solidFill>
              </a:rPr>
              <a:t>to operate the underlying infrastructure from </a:t>
            </a:r>
            <a:r>
              <a:rPr lang="en-US" sz="2000" dirty="0" err="1" smtClean="0">
                <a:solidFill>
                  <a:schemeClr val="bg2">
                    <a:lumMod val="50000"/>
                  </a:schemeClr>
                </a:solidFill>
              </a:rPr>
              <a:t>IaaS</a:t>
            </a:r>
            <a:r>
              <a:rPr lang="en-US" sz="2000" dirty="0" smtClean="0">
                <a:solidFill>
                  <a:schemeClr val="bg2">
                    <a:lumMod val="50000"/>
                  </a:schemeClr>
                </a:solidFill>
              </a:rPr>
              <a:t> providers (e.g., VMware, Amazon AWS, </a:t>
            </a:r>
            <a:r>
              <a:rPr lang="en-US" sz="2000" dirty="0" err="1" smtClean="0">
                <a:solidFill>
                  <a:schemeClr val="bg2">
                    <a:lumMod val="50000"/>
                  </a:schemeClr>
                </a:solidFill>
              </a:rPr>
              <a:t>OpenStack</a:t>
            </a:r>
            <a:r>
              <a:rPr lang="en-US" sz="2000" dirty="0" smtClean="0">
                <a:solidFill>
                  <a:schemeClr val="bg2">
                    <a:lumMod val="50000"/>
                  </a:schemeClr>
                </a:solidFill>
              </a:rPr>
              <a:t>). </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Service Broker(s) </a:t>
            </a:r>
            <a:r>
              <a:rPr lang="en-US" sz="2000" dirty="0" smtClean="0">
                <a:solidFill>
                  <a:srgbClr val="000000"/>
                </a:solidFill>
              </a:rPr>
              <a:t>– Bind internal/external Services to Applications</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DEA </a:t>
            </a:r>
            <a:r>
              <a:rPr lang="en-US" sz="2000" dirty="0" smtClean="0">
                <a:solidFill>
                  <a:srgbClr val="000000"/>
                </a:solidFill>
              </a:rPr>
              <a:t>– “Droplet Execution Agent”.  </a:t>
            </a:r>
            <a:r>
              <a:rPr lang="en-US" sz="2000" dirty="0" smtClean="0">
                <a:solidFill>
                  <a:schemeClr val="bg2"/>
                </a:solidFill>
              </a:rPr>
              <a:t>Secure and fully isolated containers responsible for an App’s lifecycle: building, starting and stopping Apps as instructed. </a:t>
            </a:r>
          </a:p>
          <a:p>
            <a:pPr algn="l" rtl="0"/>
            <a:endParaRPr sz="2000" dirty="0"/>
          </a:p>
        </p:txBody>
      </p:sp>
      <p:sp>
        <p:nvSpPr>
          <p:cNvPr id="232" name="Shape 232"/>
          <p:cNvSpPr txBox="1">
            <a:spLocks noGrp="1"/>
          </p:cNvSpPr>
          <p:nvPr>
            <p:ph type="sldNum" idx="12"/>
          </p:nvPr>
        </p:nvSpPr>
        <p:spPr>
          <a:xfrm>
            <a:off x="3884853" y="8685863"/>
            <a:ext cx="2971591" cy="456574"/>
          </a:xfrm>
          <a:prstGeom prst="rect">
            <a:avLst/>
          </a:prstGeom>
          <a:noFill/>
          <a:ln>
            <a:noFill/>
          </a:ln>
        </p:spPr>
        <p:txBody>
          <a:bodyPr lIns="89838" tIns="44919" rIns="89838" bIns="44919" anchor="t" anchorCtr="0">
            <a:normAutofit/>
          </a:bodyPr>
          <a:lstStyle/>
          <a:p>
            <a:pPr algn="l" rtl="0">
              <a:buSzPct val="25000"/>
            </a:pPr>
            <a:r>
              <a:rPr lang="en-US"/>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p:txBody>
      </p:sp>
    </p:spTree>
    <p:extLst>
      <p:ext uri="{BB962C8B-B14F-4D97-AF65-F5344CB8AC3E}">
        <p14:creationId xmlns:p14="http://schemas.microsoft.com/office/powerpoint/2010/main" val="2800508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 id="214748368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9" Type="http://schemas.openxmlformats.org/officeDocument/2006/relationships/image" Target="../media/image40.png"/><Relationship Id="rId20" Type="http://schemas.openxmlformats.org/officeDocument/2006/relationships/image" Target="../media/image51.png"/><Relationship Id="rId21" Type="http://schemas.openxmlformats.org/officeDocument/2006/relationships/image" Target="../media/image52.png"/><Relationship Id="rId10" Type="http://schemas.openxmlformats.org/officeDocument/2006/relationships/image" Target="../media/image41.png"/><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4" Type="http://schemas.openxmlformats.org/officeDocument/2006/relationships/image" Target="../media/image45.png"/><Relationship Id="rId15" Type="http://schemas.openxmlformats.org/officeDocument/2006/relationships/image" Target="../media/image46.png"/><Relationship Id="rId16" Type="http://schemas.openxmlformats.org/officeDocument/2006/relationships/image" Target="../media/image47.png"/><Relationship Id="rId17" Type="http://schemas.openxmlformats.org/officeDocument/2006/relationships/image" Target="../media/image48.png"/><Relationship Id="rId18" Type="http://schemas.openxmlformats.org/officeDocument/2006/relationships/image" Target="../media/image49.png"/><Relationship Id="rId19" Type="http://schemas.openxmlformats.org/officeDocument/2006/relationships/image" Target="../media/image50.png"/><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jpg"/><Relationship Id="rId6" Type="http://schemas.openxmlformats.org/officeDocument/2006/relationships/image" Target="../media/image21.jp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3.png"/><Relationship Id="rId3"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3.png"/><Relationship Id="rId3"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25.xml.rels><?xml version="1.0" encoding="UTF-8" standalone="yes"?>
<Relationships xmlns="http://schemas.openxmlformats.org/package/2006/relationships"><Relationship Id="rId11" Type="http://schemas.openxmlformats.org/officeDocument/2006/relationships/image" Target="../media/image61.png"/><Relationship Id="rId12" Type="http://schemas.openxmlformats.org/officeDocument/2006/relationships/image" Target="../media/image64.png"/><Relationship Id="rId13" Type="http://schemas.openxmlformats.org/officeDocument/2006/relationships/image" Target="../media/image65.png"/><Relationship Id="rId1" Type="http://schemas.openxmlformats.org/officeDocument/2006/relationships/slideLayout" Target="../slideLayouts/slideLayout9.xml"/><Relationship Id="rId2" Type="http://schemas.openxmlformats.org/officeDocument/2006/relationships/image" Target="../media/image56.png"/><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2.png"/><Relationship Id="rId10"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61.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4.png"/><Relationship Id="rId10" Type="http://schemas.openxmlformats.org/officeDocument/2006/relationships/image" Target="../media/image65.png"/><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61.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4.png"/><Relationship Id="rId10" Type="http://schemas.openxmlformats.org/officeDocument/2006/relationships/image" Target="../media/image65.png"/><Relationship Id="rId11" Type="http://schemas.openxmlformats.org/officeDocument/2006/relationships/image" Target="../media/image66.png"/><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67.png"/><Relationship Id="rId1" Type="http://schemas.openxmlformats.org/officeDocument/2006/relationships/slideLayout" Target="../slideLayouts/slideLayout9.xml"/><Relationship Id="rId2" Type="http://schemas.openxmlformats.org/officeDocument/2006/relationships/image" Target="../media/image53.png"/></Relationships>
</file>

<file path=ppt/slides/_rels/slide29.xml.rels><?xml version="1.0" encoding="UTF-8" standalone="yes"?>
<Relationships xmlns="http://schemas.openxmlformats.org/package/2006/relationships"><Relationship Id="rId11" Type="http://schemas.openxmlformats.org/officeDocument/2006/relationships/image" Target="../media/image74.png"/><Relationship Id="rId12" Type="http://schemas.openxmlformats.org/officeDocument/2006/relationships/image" Target="../media/image75.png"/><Relationship Id="rId13" Type="http://schemas.openxmlformats.org/officeDocument/2006/relationships/image" Target="../media/image76.png"/><Relationship Id="rId14" Type="http://schemas.openxmlformats.org/officeDocument/2006/relationships/image" Target="../media/image77.png"/><Relationship Id="rId15" Type="http://schemas.openxmlformats.org/officeDocument/2006/relationships/image" Target="../media/image78.png"/><Relationship Id="rId16" Type="http://schemas.openxmlformats.org/officeDocument/2006/relationships/image" Target="../media/image62.png"/><Relationship Id="rId17" Type="http://schemas.openxmlformats.org/officeDocument/2006/relationships/image" Target="../media/image63.png"/><Relationship Id="rId18" Type="http://schemas.openxmlformats.org/officeDocument/2006/relationships/image" Target="../media/image79.png"/><Relationship Id="rId1" Type="http://schemas.openxmlformats.org/officeDocument/2006/relationships/slideLayout" Target="../slideLayouts/slideLayout9.xml"/><Relationship Id="rId2" Type="http://schemas.openxmlformats.org/officeDocument/2006/relationships/image" Target="../media/image53.png"/><Relationship Id="rId3" Type="http://schemas.openxmlformats.org/officeDocument/2006/relationships/image" Target="../media/image55.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0" Type="http://schemas.openxmlformats.org/officeDocument/2006/relationships/image" Target="../media/image73.png"/></Relationships>
</file>

<file path=ppt/slides/_rels/slide3.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jpg"/><Relationship Id="rId18" Type="http://schemas.openxmlformats.org/officeDocument/2006/relationships/image" Target="../media/image21.jpg"/><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32.xml.rels><?xml version="1.0" encoding="UTF-8" standalone="yes"?>
<Relationships xmlns="http://schemas.openxmlformats.org/package/2006/relationships"><Relationship Id="rId9" Type="http://schemas.openxmlformats.org/officeDocument/2006/relationships/image" Target="../media/image94.png"/><Relationship Id="rId20" Type="http://schemas.openxmlformats.org/officeDocument/2006/relationships/image" Target="../media/image84.png"/><Relationship Id="rId21" Type="http://schemas.openxmlformats.org/officeDocument/2006/relationships/image" Target="../media/image101.png"/><Relationship Id="rId22" Type="http://schemas.openxmlformats.org/officeDocument/2006/relationships/image" Target="../media/image102.png"/><Relationship Id="rId10" Type="http://schemas.openxmlformats.org/officeDocument/2006/relationships/image" Target="../media/image67.png"/><Relationship Id="rId11" Type="http://schemas.openxmlformats.org/officeDocument/2006/relationships/image" Target="../media/image95.png"/><Relationship Id="rId12" Type="http://schemas.openxmlformats.org/officeDocument/2006/relationships/image" Target="../media/image96.png"/><Relationship Id="rId13" Type="http://schemas.openxmlformats.org/officeDocument/2006/relationships/image" Target="../media/image97.png"/><Relationship Id="rId14" Type="http://schemas.openxmlformats.org/officeDocument/2006/relationships/image" Target="../media/image98.png"/><Relationship Id="rId15" Type="http://schemas.openxmlformats.org/officeDocument/2006/relationships/image" Target="../media/image99.png"/><Relationship Id="rId16" Type="http://schemas.openxmlformats.org/officeDocument/2006/relationships/image" Target="../media/image100.png"/><Relationship Id="rId17" Type="http://schemas.openxmlformats.org/officeDocument/2006/relationships/image" Target="../media/image86.png"/><Relationship Id="rId18" Type="http://schemas.openxmlformats.org/officeDocument/2006/relationships/image" Target="../media/image87.png"/><Relationship Id="rId19" Type="http://schemas.openxmlformats.org/officeDocument/2006/relationships/image" Target="../media/image83.png"/><Relationship Id="rId1" Type="http://schemas.openxmlformats.org/officeDocument/2006/relationships/slideLayout" Target="../slideLayouts/slideLayout9.xml"/><Relationship Id="rId2" Type="http://schemas.openxmlformats.org/officeDocument/2006/relationships/image" Target="../media/image60.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s>
</file>

<file path=ppt/slides/_rels/slide33.xml.rels><?xml version="1.0" encoding="UTF-8" standalone="yes"?>
<Relationships xmlns="http://schemas.openxmlformats.org/package/2006/relationships"><Relationship Id="rId9" Type="http://schemas.openxmlformats.org/officeDocument/2006/relationships/image" Target="../media/image91.png"/><Relationship Id="rId20" Type="http://schemas.openxmlformats.org/officeDocument/2006/relationships/image" Target="../media/image114.png"/><Relationship Id="rId21" Type="http://schemas.openxmlformats.org/officeDocument/2006/relationships/image" Target="../media/image115.png"/><Relationship Id="rId10" Type="http://schemas.openxmlformats.org/officeDocument/2006/relationships/image" Target="../media/image92.png"/><Relationship Id="rId11" Type="http://schemas.openxmlformats.org/officeDocument/2006/relationships/image" Target="../media/image93.png"/><Relationship Id="rId12" Type="http://schemas.openxmlformats.org/officeDocument/2006/relationships/image" Target="../media/image94.png"/><Relationship Id="rId13" Type="http://schemas.openxmlformats.org/officeDocument/2006/relationships/image" Target="../media/image107.png"/><Relationship Id="rId14" Type="http://schemas.openxmlformats.org/officeDocument/2006/relationships/image" Target="../media/image108.png"/><Relationship Id="rId15" Type="http://schemas.openxmlformats.org/officeDocument/2006/relationships/image" Target="../media/image109.png"/><Relationship Id="rId16" Type="http://schemas.openxmlformats.org/officeDocument/2006/relationships/image" Target="../media/image110.png"/><Relationship Id="rId17" Type="http://schemas.openxmlformats.org/officeDocument/2006/relationships/image" Target="../media/image111.png"/><Relationship Id="rId18" Type="http://schemas.openxmlformats.org/officeDocument/2006/relationships/image" Target="../media/image112.png"/><Relationship Id="rId19" Type="http://schemas.openxmlformats.org/officeDocument/2006/relationships/image" Target="../media/image113.png"/><Relationship Id="rId1" Type="http://schemas.openxmlformats.org/officeDocument/2006/relationships/slideLayout" Target="../slideLayouts/slideLayout9.xml"/><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88.png"/><Relationship Id="rId7" Type="http://schemas.openxmlformats.org/officeDocument/2006/relationships/image" Target="../media/image89.png"/><Relationship Id="rId8" Type="http://schemas.openxmlformats.org/officeDocument/2006/relationships/image" Target="../media/image90.png"/></Relationships>
</file>

<file path=ppt/slides/_rels/slide34.xml.rels><?xml version="1.0" encoding="UTF-8" standalone="yes"?>
<Relationships xmlns="http://schemas.openxmlformats.org/package/2006/relationships"><Relationship Id="rId11" Type="http://schemas.openxmlformats.org/officeDocument/2006/relationships/image" Target="../media/image96.png"/><Relationship Id="rId12" Type="http://schemas.openxmlformats.org/officeDocument/2006/relationships/image" Target="../media/image97.png"/><Relationship Id="rId13" Type="http://schemas.openxmlformats.org/officeDocument/2006/relationships/image" Target="../media/image99.png"/><Relationship Id="rId14" Type="http://schemas.openxmlformats.org/officeDocument/2006/relationships/image" Target="../media/image88.png"/><Relationship Id="rId15" Type="http://schemas.openxmlformats.org/officeDocument/2006/relationships/image" Target="../media/image98.png"/><Relationship Id="rId16" Type="http://schemas.openxmlformats.org/officeDocument/2006/relationships/image" Target="../media/image100.png"/><Relationship Id="rId1" Type="http://schemas.openxmlformats.org/officeDocument/2006/relationships/slideLayout" Target="../slideLayouts/slideLayout9.xml"/><Relationship Id="rId2" Type="http://schemas.openxmlformats.org/officeDocument/2006/relationships/image" Target="../media/image24.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21.png"/><Relationship Id="rId9" Type="http://schemas.openxmlformats.org/officeDocument/2006/relationships/image" Target="../media/image67.png"/><Relationship Id="rId10" Type="http://schemas.openxmlformats.org/officeDocument/2006/relationships/image" Target="../media/image95.png"/></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122.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5.png"/><Relationship Id="rId3" Type="http://schemas.openxmlformats.org/officeDocument/2006/relationships/image" Target="../media/image1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jpg"/><Relationship Id="rId6" Type="http://schemas.openxmlformats.org/officeDocument/2006/relationships/image" Target="../media/image21.jp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122.png"/><Relationship Id="rId9" Type="http://schemas.openxmlformats.org/officeDocument/2006/relationships/image" Target="../media/image84.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1" Type="http://schemas.openxmlformats.org/officeDocument/2006/relationships/slideLayout" Target="../slideLayouts/slideLayout9.xml"/><Relationship Id="rId2"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122.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9.png"/><Relationship Id="rId7" Type="http://schemas.openxmlformats.org/officeDocument/2006/relationships/image" Target="../media/image88.png"/><Relationship Id="rId8" Type="http://schemas.openxmlformats.org/officeDocument/2006/relationships/image" Target="../media/image130.png"/><Relationship Id="rId1" Type="http://schemas.openxmlformats.org/officeDocument/2006/relationships/slideLayout" Target="../slideLayouts/slideLayout9.xml"/><Relationship Id="rId2" Type="http://schemas.openxmlformats.org/officeDocument/2006/relationships/image" Target="../media/image116.png"/></Relationships>
</file>

<file path=ppt/slides/_rels/slide48.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1" Type="http://schemas.openxmlformats.org/officeDocument/2006/relationships/slideLayout" Target="../slideLayouts/slideLayout9.xml"/><Relationship Id="rId2" Type="http://schemas.openxmlformats.org/officeDocument/2006/relationships/image" Target="../media/image119.png"/></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9.png"/><Relationship Id="rId7" Type="http://schemas.openxmlformats.org/officeDocument/2006/relationships/image" Target="../media/image88.png"/><Relationship Id="rId8" Type="http://schemas.openxmlformats.org/officeDocument/2006/relationships/image" Target="../media/image134.png"/><Relationship Id="rId9" Type="http://schemas.openxmlformats.org/officeDocument/2006/relationships/image" Target="../media/image135.png"/><Relationship Id="rId1" Type="http://schemas.openxmlformats.org/officeDocument/2006/relationships/slideLayout" Target="../slideLayouts/slideLayout9.xml"/><Relationship Id="rId2" Type="http://schemas.openxmlformats.org/officeDocument/2006/relationships/image" Target="../media/image1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122.png"/><Relationship Id="rId1" Type="http://schemas.openxmlformats.org/officeDocument/2006/relationships/slideLayout" Target="../slideLayouts/slideLayout9.xml"/><Relationship Id="rId2"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Architecture &amp; Containers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10</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249107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014824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513964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672165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scaling</a:t>
            </a:r>
          </a:p>
        </p:txBody>
      </p:sp>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Rounded Rectangle 6"/>
          <p:cNvSpPr>
            <a:spLocks noChangeArrowheads="1"/>
          </p:cNvSpPr>
          <p:nvPr/>
        </p:nvSpPr>
        <p:spPr bwMode="auto">
          <a:xfrm>
            <a:off x="2286000" y="1538732"/>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8" name="Oval 194"/>
          <p:cNvSpPr/>
          <p:nvPr/>
        </p:nvSpPr>
        <p:spPr>
          <a:xfrm>
            <a:off x="2349505" y="165273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8600" y="1538732"/>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ounded Rectangle 11"/>
          <p:cNvSpPr>
            <a:spLocks noChangeArrowheads="1"/>
          </p:cNvSpPr>
          <p:nvPr/>
        </p:nvSpPr>
        <p:spPr bwMode="auto">
          <a:xfrm>
            <a:off x="4038600" y="230510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Messaging</a:t>
            </a:r>
            <a:br>
              <a:rPr lang="en-US" sz="1200" b="1" dirty="0" smtClean="0">
                <a:solidFill>
                  <a:schemeClr val="bg1"/>
                </a:solidFill>
                <a:latin typeface="+mn-lt"/>
                <a:ea typeface="+mn-ea"/>
              </a:rPr>
            </a:br>
            <a:r>
              <a:rPr lang="en-US" sz="1200" b="1" dirty="0" smtClean="0">
                <a:solidFill>
                  <a:schemeClr val="bg1"/>
                </a:solidFill>
                <a:latin typeface="+mn-lt"/>
                <a:ea typeface="+mn-ea"/>
              </a:rPr>
              <a:t>(NATS)</a:t>
            </a:r>
            <a:endParaRPr lang="en-US" sz="1200" b="1" dirty="0">
              <a:solidFill>
                <a:schemeClr val="bg1"/>
              </a:solidFill>
              <a:latin typeface="+mn-lt"/>
              <a:ea typeface="+mn-ea"/>
            </a:endParaRPr>
          </a:p>
        </p:txBody>
      </p:sp>
      <p:sp>
        <p:nvSpPr>
          <p:cNvPr id="13" name="Teardrop 133"/>
          <p:cNvSpPr/>
          <p:nvPr/>
        </p:nvSpPr>
        <p:spPr>
          <a:xfrm rot="11254553">
            <a:off x="4094829" y="2426120"/>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057291" y="344184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249005" y="344184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40719" y="344184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a:stCxn id="7" idx="3"/>
            <a:endCxn id="10" idx="1"/>
          </p:cNvCxnSpPr>
          <p:nvPr/>
        </p:nvCxnSpPr>
        <p:spPr>
          <a:xfrm>
            <a:off x="3819402" y="176059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stCxn id="10" idx="2"/>
            <a:endCxn id="12" idx="0"/>
          </p:cNvCxnSpPr>
          <p:nvPr/>
        </p:nvCxnSpPr>
        <p:spPr>
          <a:xfrm>
            <a:off x="4805301" y="1982458"/>
            <a:ext cx="0" cy="3226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flipH="1">
            <a:off x="1962807" y="239078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599090" y="253157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cxnSp>
        <p:nvCxnSpPr>
          <p:cNvPr id="50" name="Straight Arrow Connector 49"/>
          <p:cNvCxnSpPr/>
          <p:nvPr/>
        </p:nvCxnSpPr>
        <p:spPr>
          <a:xfrm flipH="1">
            <a:off x="3398078" y="2748835"/>
            <a:ext cx="640523"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427170"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urved Connector 52"/>
          <p:cNvCxnSpPr>
            <a:stCxn id="48" idx="3"/>
            <a:endCxn id="15" idx="1"/>
          </p:cNvCxnSpPr>
          <p:nvPr/>
        </p:nvCxnSpPr>
        <p:spPr>
          <a:xfrm>
            <a:off x="1637752" y="291972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53157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74883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74883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41"/>
          <p:cNvSpPr/>
          <p:nvPr/>
        </p:nvSpPr>
        <p:spPr>
          <a:xfrm rot="5400000">
            <a:off x="4607421"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1" name="Rounded Rectangle 9"/>
          <p:cNvSpPr/>
          <p:nvPr/>
        </p:nvSpPr>
        <p:spPr>
          <a:xfrm>
            <a:off x="5131977"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43"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7572456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Buildpack brings standard runtime*</a:t>
            </a:r>
            <a:endParaRPr lang="en-US"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stack brings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customized app</a:t>
            </a:r>
            <a:endParaRPr lang="en-US"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runtime </a:t>
            </a:r>
            <a:r>
              <a:rPr lang="en-US" dirty="0" err="1" smtClean="0"/>
              <a:t>docker</a:t>
            </a:r>
            <a:r>
              <a:rPr lang="en-US" dirty="0" smtClean="0"/>
              <a:t> image</a:t>
            </a:r>
            <a:endParaRPr lang="en-US"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Docker OS image</a:t>
            </a:r>
            <a:endParaRPr lang="en-US"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customized app</a:t>
            </a:r>
            <a:endParaRPr lang="en-US" dirty="0"/>
          </a:p>
        </p:txBody>
      </p:sp>
      <p:sp>
        <p:nvSpPr>
          <p:cNvPr id="10" name="TextBox 9"/>
          <p:cNvSpPr txBox="1"/>
          <p:nvPr/>
        </p:nvSpPr>
        <p:spPr>
          <a:xfrm>
            <a:off x="1236033" y="727406"/>
            <a:ext cx="1300356" cy="400110"/>
          </a:xfrm>
          <a:prstGeom prst="rect">
            <a:avLst/>
          </a:prstGeom>
          <a:noFill/>
        </p:spPr>
        <p:txBody>
          <a:bodyPr wrap="none" rtlCol="0">
            <a:spAutoFit/>
          </a:bodyPr>
          <a:lstStyle/>
          <a:p>
            <a:pPr algn="ctr"/>
            <a:r>
              <a:rPr lang="en-US" sz="2000" dirty="0" smtClean="0">
                <a:solidFill>
                  <a:schemeClr val="bg1"/>
                </a:solidFill>
              </a:rPr>
              <a:t>Buildpack</a:t>
            </a:r>
            <a:endParaRPr lang="en-US" sz="2400" dirty="0" smtClean="0">
              <a:solidFill>
                <a:schemeClr val="bg1"/>
              </a:solidFill>
            </a:endParaRPr>
          </a:p>
        </p:txBody>
      </p:sp>
      <p:sp>
        <p:nvSpPr>
          <p:cNvPr id="11" name="TextBox 10"/>
          <p:cNvSpPr txBox="1"/>
          <p:nvPr/>
        </p:nvSpPr>
        <p:spPr>
          <a:xfrm>
            <a:off x="6584160" y="727406"/>
            <a:ext cx="1005403" cy="400110"/>
          </a:xfrm>
          <a:prstGeom prst="rect">
            <a:avLst/>
          </a:prstGeom>
          <a:noFill/>
        </p:spPr>
        <p:txBody>
          <a:bodyPr wrap="none" rtlCol="0">
            <a:spAutoFit/>
          </a:bodyPr>
          <a:lstStyle/>
          <a:p>
            <a:pPr algn="ctr"/>
            <a:r>
              <a:rPr lang="en-US" sz="2000" dirty="0"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tx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brings fixed host OS Kernel</a:t>
            </a:r>
            <a:endParaRPr lang="en-US" dirty="0"/>
          </a:p>
        </p:txBody>
      </p:sp>
      <p:sp>
        <p:nvSpPr>
          <p:cNvPr id="14" name="Rounded Rectangle 13"/>
          <p:cNvSpPr/>
          <p:nvPr/>
        </p:nvSpPr>
        <p:spPr>
          <a:xfrm>
            <a:off x="5870575" y="3806825"/>
            <a:ext cx="2635250" cy="698500"/>
          </a:xfrm>
          <a:prstGeom prst="roundRect">
            <a:avLst/>
          </a:prstGeom>
          <a:solidFill>
            <a:srgbClr val="00685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brings fixed host OS Kernel</a:t>
            </a:r>
            <a:endParaRPr lang="en-US"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Tree>
    <p:extLst>
      <p:ext uri="{BB962C8B-B14F-4D97-AF65-F5344CB8AC3E}">
        <p14:creationId xmlns:p14="http://schemas.microsoft.com/office/powerpoint/2010/main" val="71768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52320" y="894080"/>
            <a:ext cx="309880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chemeClr val="tx2"/>
                </a:solidFill>
              </a:rPr>
              <a:t>Mobile</a:t>
            </a:r>
            <a:endParaRPr lang="en-US" dirty="0" smtClean="0">
              <a:solidFill>
                <a:schemeClr val="tx2"/>
              </a:solidFill>
            </a:endParaRPr>
          </a:p>
        </p:txBody>
      </p:sp>
      <p:sp>
        <p:nvSpPr>
          <p:cNvPr id="5" name="Rectangle 4"/>
          <p:cNvSpPr/>
          <p:nvPr/>
        </p:nvSpPr>
        <p:spPr>
          <a:xfrm>
            <a:off x="5191760" y="894080"/>
            <a:ext cx="1879600" cy="364744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Other</a:t>
            </a:r>
          </a:p>
          <a:p>
            <a:pPr algn="ctr"/>
            <a:endParaRPr lang="en-US" dirty="0"/>
          </a:p>
        </p:txBody>
      </p:sp>
      <p:sp>
        <p:nvSpPr>
          <p:cNvPr id="6" name="Rectangle 5"/>
          <p:cNvSpPr/>
          <p:nvPr/>
        </p:nvSpPr>
        <p:spPr>
          <a:xfrm>
            <a:off x="7122160" y="894080"/>
            <a:ext cx="1889760" cy="363728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Spring Cloud</a:t>
            </a:r>
          </a:p>
          <a:p>
            <a:pPr algn="ctr"/>
            <a:endParaRPr lang="en-US" dirty="0"/>
          </a:p>
        </p:txBody>
      </p:sp>
      <p:pic>
        <p:nvPicPr>
          <p:cNvPr id="18" name="Picture 17" descr="icon_apigateway_cf@2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5280" y="1625600"/>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4800" y="2346960"/>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35680" y="1625600"/>
            <a:ext cx="640080" cy="640080"/>
          </a:xfrm>
          <a:prstGeom prst="rect">
            <a:avLst/>
          </a:prstGeom>
        </p:spPr>
      </p:pic>
      <p:pic>
        <p:nvPicPr>
          <p:cNvPr id="21" name="Picture 20" descr="icon_datasync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5280" y="3097828"/>
            <a:ext cx="640080" cy="640080"/>
          </a:xfrm>
          <a:prstGeom prst="rect">
            <a:avLst/>
          </a:prstGeom>
        </p:spPr>
      </p:pic>
      <p:pic>
        <p:nvPicPr>
          <p:cNvPr id="22" name="Picture 21" descr="icon_gemfire_cf@2x.png"/>
          <p:cNvPicPr>
            <a:picLocks noChangeAspect="1"/>
          </p:cNvPicPr>
          <p:nvPr/>
        </p:nvPicPr>
        <p:blipFill>
          <a:blip r:embed="rId7" cstate="screen">
            <a:alphaModFix amt="47000"/>
            <a:extLst>
              <a:ext uri="{28A0092B-C50C-407E-A947-70E740481C1C}">
                <a14:useLocalDpi xmlns:a14="http://schemas.microsoft.com/office/drawing/2010/main"/>
              </a:ext>
            </a:extLst>
          </a:blip>
          <a:stretch>
            <a:fillRect/>
          </a:stretch>
        </p:blipFill>
        <p:spPr>
          <a:xfrm>
            <a:off x="3535680" y="2346960"/>
            <a:ext cx="640080" cy="640080"/>
          </a:xfrm>
          <a:prstGeom prst="rect">
            <a:avLst/>
          </a:prstGeom>
        </p:spPr>
      </p:pic>
      <p:pic>
        <p:nvPicPr>
          <p:cNvPr id="23" name="Picture 22" descr="icon_pushnotification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5281" y="2357121"/>
            <a:ext cx="640079" cy="640079"/>
          </a:xfrm>
          <a:prstGeom prst="rect">
            <a:avLst/>
          </a:prstGeom>
        </p:spPr>
      </p:pic>
      <p:pic>
        <p:nvPicPr>
          <p:cNvPr id="24" name="Picture 23" descr="icon_rabbitmq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87340" y="1617980"/>
            <a:ext cx="637540" cy="637540"/>
          </a:xfrm>
          <a:prstGeom prst="rect">
            <a:avLst/>
          </a:prstGeom>
        </p:spPr>
      </p:pic>
      <p:pic>
        <p:nvPicPr>
          <p:cNvPr id="25" name="Picture 24" descr="icon_redis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35674" y="1628762"/>
            <a:ext cx="638006" cy="638006"/>
          </a:xfrm>
          <a:prstGeom prst="rect">
            <a:avLst/>
          </a:prstGeom>
        </p:spPr>
      </p:pic>
      <p:pic>
        <p:nvPicPr>
          <p:cNvPr id="26" name="Picture 25" descr="icon_springxd_cf@2x.png"/>
          <p:cNvPicPr>
            <a:picLocks noChangeAspect="1"/>
          </p:cNvPicPr>
          <p:nvPr/>
        </p:nvPicPr>
        <p:blipFill>
          <a:blip r:embed="rId11" cstate="screen">
            <a:alphaModFix/>
            <a:extLst>
              <a:ext uri="{28A0092B-C50C-407E-A947-70E740481C1C}">
                <a14:useLocalDpi xmlns:a14="http://schemas.microsoft.com/office/drawing/2010/main"/>
              </a:ext>
            </a:extLst>
          </a:blip>
          <a:stretch>
            <a:fillRect/>
          </a:stretch>
        </p:blipFill>
        <p:spPr>
          <a:xfrm>
            <a:off x="5384800" y="3088640"/>
            <a:ext cx="640080" cy="640080"/>
          </a:xfrm>
          <a:prstGeom prst="rect">
            <a:avLst/>
          </a:prstGeom>
        </p:spPr>
      </p:pic>
      <p:pic>
        <p:nvPicPr>
          <p:cNvPr id="27" name="Picture 2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35280" y="3835400"/>
            <a:ext cx="635000" cy="635000"/>
          </a:xfrm>
          <a:prstGeom prst="rect">
            <a:avLst/>
          </a:prstGeom>
        </p:spPr>
      </p:pic>
      <p:pic>
        <p:nvPicPr>
          <p:cNvPr id="28" name="Picture 2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133898" y="2352040"/>
            <a:ext cx="639782" cy="639782"/>
          </a:xfrm>
          <a:prstGeom prst="rect">
            <a:avLst/>
          </a:prstGeom>
        </p:spPr>
      </p:pic>
      <p:pic>
        <p:nvPicPr>
          <p:cNvPr id="29" name="Picture 28"/>
          <p:cNvPicPr>
            <a:picLocks noChangeAspect="1"/>
          </p:cNvPicPr>
          <p:nvPr/>
        </p:nvPicPr>
        <p:blipFill>
          <a:blip r:embed="rId14" cstate="screen">
            <a:alphaModFix/>
            <a:extLst>
              <a:ext uri="{28A0092B-C50C-407E-A947-70E740481C1C}">
                <a14:useLocalDpi xmlns:a14="http://schemas.microsoft.com/office/drawing/2010/main"/>
              </a:ext>
            </a:extLst>
          </a:blip>
          <a:stretch>
            <a:fillRect/>
          </a:stretch>
        </p:blipFill>
        <p:spPr>
          <a:xfrm>
            <a:off x="5384800" y="3830320"/>
            <a:ext cx="635000" cy="635000"/>
          </a:xfrm>
          <a:prstGeom prst="rect">
            <a:avLst/>
          </a:prstGeom>
        </p:spPr>
      </p:pic>
      <p:pic>
        <p:nvPicPr>
          <p:cNvPr id="31" name="Picture 3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133600" y="3098800"/>
            <a:ext cx="640080" cy="640080"/>
          </a:xfrm>
          <a:prstGeom prst="rect">
            <a:avLst/>
          </a:prstGeom>
        </p:spPr>
      </p:pic>
      <p:pic>
        <p:nvPicPr>
          <p:cNvPr id="8" name="Picture 7" descr="icon_mongodb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535680" y="3799840"/>
            <a:ext cx="640080" cy="640080"/>
          </a:xfrm>
          <a:prstGeom prst="rect">
            <a:avLst/>
          </a:prstGeom>
        </p:spPr>
      </p:pic>
      <p:pic>
        <p:nvPicPr>
          <p:cNvPr id="9" name="Picture 8" descr="icon_node4j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133600" y="3799840"/>
            <a:ext cx="640080" cy="640080"/>
          </a:xfrm>
          <a:prstGeom prst="rect">
            <a:avLst/>
          </a:prstGeom>
        </p:spPr>
      </p:pic>
      <p:pic>
        <p:nvPicPr>
          <p:cNvPr id="35" name="pasted-image.png"/>
          <p:cNvPicPr/>
          <p:nvPr/>
        </p:nvPicPr>
        <p:blipFill>
          <a:blip r:embed="rId18" cstate="screen">
            <a:extLst>
              <a:ext uri="{28A0092B-C50C-407E-A947-70E740481C1C}">
                <a14:useLocalDpi xmlns:a14="http://schemas.microsoft.com/office/drawing/2010/main"/>
              </a:ext>
            </a:extLst>
          </a:blip>
          <a:stretch>
            <a:fillRect/>
          </a:stretch>
        </p:blipFill>
        <p:spPr>
          <a:xfrm>
            <a:off x="7327059" y="1614831"/>
            <a:ext cx="640689" cy="640690"/>
          </a:xfrm>
          <a:prstGeom prst="rect">
            <a:avLst/>
          </a:prstGeom>
          <a:ln w="12700" cap="flat">
            <a:noFill/>
            <a:miter lim="400000"/>
          </a:ln>
          <a:effectLst/>
        </p:spPr>
      </p:pic>
      <p:pic>
        <p:nvPicPr>
          <p:cNvPr id="36"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31951" y="2343467"/>
            <a:ext cx="633413" cy="633413"/>
          </a:xfrm>
          <a:prstGeom prst="rect">
            <a:avLst/>
          </a:prstGeom>
          <a:ln w="12700" cap="flat">
            <a:noFill/>
            <a:miter lim="400000"/>
          </a:ln>
          <a:effectLst/>
        </p:spPr>
      </p:pic>
      <p:pic>
        <p:nvPicPr>
          <p:cNvPr id="37"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4131" y="3085163"/>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535680" y="3098800"/>
            <a:ext cx="632460" cy="632460"/>
          </a:xfrm>
          <a:prstGeom prst="rect">
            <a:avLst/>
          </a:prstGeom>
        </p:spPr>
      </p:pic>
      <p:sp>
        <p:nvSpPr>
          <p:cNvPr id="11" name="TextBox 10"/>
          <p:cNvSpPr txBox="1"/>
          <p:nvPr/>
        </p:nvSpPr>
        <p:spPr>
          <a:xfrm>
            <a:off x="985519" y="162560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8" name="TextBox 37"/>
          <p:cNvSpPr txBox="1"/>
          <p:nvPr/>
        </p:nvSpPr>
        <p:spPr>
          <a:xfrm>
            <a:off x="975359" y="233680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a:t>
            </a:r>
          </a:p>
        </p:txBody>
      </p:sp>
      <p:sp>
        <p:nvSpPr>
          <p:cNvPr id="39" name="TextBox 38"/>
          <p:cNvSpPr txBox="1"/>
          <p:nvPr/>
        </p:nvSpPr>
        <p:spPr>
          <a:xfrm>
            <a:off x="985519" y="310896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0" name="TextBox 39"/>
          <p:cNvSpPr txBox="1"/>
          <p:nvPr/>
        </p:nvSpPr>
        <p:spPr>
          <a:xfrm>
            <a:off x="985519" y="384048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1" name="TextBox 40"/>
          <p:cNvSpPr txBox="1"/>
          <p:nvPr/>
        </p:nvSpPr>
        <p:spPr>
          <a:xfrm>
            <a:off x="6082096" y="1759284"/>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6045199" y="233680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6055359" y="3256012"/>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a:t>
            </a:r>
          </a:p>
        </p:txBody>
      </p:sp>
      <p:sp>
        <p:nvSpPr>
          <p:cNvPr id="44" name="TextBox 43"/>
          <p:cNvSpPr txBox="1"/>
          <p:nvPr/>
        </p:nvSpPr>
        <p:spPr>
          <a:xfrm>
            <a:off x="6055359" y="384048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5" name="TextBox 44"/>
          <p:cNvSpPr txBox="1"/>
          <p:nvPr/>
        </p:nvSpPr>
        <p:spPr>
          <a:xfrm>
            <a:off x="8006079" y="1712227"/>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43679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3155483"/>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62560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33680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3957052"/>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endParaRPr lang="en-US" sz="1200" dirty="0" smtClean="0">
              <a:solidFill>
                <a:schemeClr val="bg2"/>
              </a:solidFill>
              <a:latin typeface="FreightSans Pro Medium"/>
              <a:cs typeface="FreightSans Pro Medium"/>
            </a:endParaRPr>
          </a:p>
        </p:txBody>
      </p:sp>
      <p:sp>
        <p:nvSpPr>
          <p:cNvPr id="52" name="TextBox 51"/>
          <p:cNvSpPr txBox="1"/>
          <p:nvPr/>
        </p:nvSpPr>
        <p:spPr>
          <a:xfrm>
            <a:off x="4185919" y="3259221"/>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33039" y="162560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3680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3957053"/>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a:t>
            </a:r>
          </a:p>
        </p:txBody>
      </p:sp>
      <p:sp>
        <p:nvSpPr>
          <p:cNvPr id="56" name="TextBox 55"/>
          <p:cNvSpPr txBox="1"/>
          <p:nvPr/>
        </p:nvSpPr>
        <p:spPr>
          <a:xfrm>
            <a:off x="2733039" y="3098800"/>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356427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sz="2800" dirty="0"/>
              <a:t> </a:t>
            </a:r>
            <a:r>
              <a:rPr lang="en-US" sz="2800" dirty="0">
                <a:solidFill>
                  <a:srgbClr val="2C95DD"/>
                </a:solidFill>
              </a:rPr>
              <a:t>and Binding a </a:t>
            </a:r>
            <a:r>
              <a:rPr lang="en-US" sz="2800" i="1" dirty="0">
                <a:solidFill>
                  <a:srgbClr val="2C95DD"/>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4291213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t>
            </a:r>
            <a:r>
              <a:rPr lang="en-US" sz="2800" dirty="0" smtClean="0">
                <a:solidFill>
                  <a:srgbClr val="2C95DD"/>
                </a:solidFill>
              </a:rPr>
              <a:t>Architecture - Recap</a:t>
            </a:r>
            <a:endParaRPr lang="en-US" sz="2800" dirty="0">
              <a:solidFill>
                <a:srgbClr val="2C95DD"/>
              </a:solidFill>
            </a:endParaRPr>
          </a:p>
        </p:txBody>
      </p:sp>
      <p:pic>
        <p:nvPicPr>
          <p:cNvPr id="173" name="Shape 173"/>
          <p:cNvPicPr preferRelativeResize="0"/>
          <p:nvPr/>
        </p:nvPicPr>
        <p:blipFill rotWithShape="1">
          <a:blip r:embed="rId3">
            <a:alphaModFix/>
          </a:blip>
          <a:srcRect b="-4013"/>
          <a:stretch/>
        </p:blipFill>
        <p:spPr>
          <a:xfrm>
            <a:off x="2883341" y="3937619"/>
            <a:ext cx="1122933" cy="584303"/>
          </a:xfrm>
          <a:prstGeom prst="rect">
            <a:avLst/>
          </a:prstGeom>
          <a:noFill/>
          <a:ln>
            <a:noFill/>
          </a:ln>
        </p:spPr>
      </p:pic>
      <p:pic>
        <p:nvPicPr>
          <p:cNvPr id="174" name="Shape 174"/>
          <p:cNvPicPr preferRelativeResize="0"/>
          <p:nvPr/>
        </p:nvPicPr>
        <p:blipFill rotWithShape="1">
          <a:blip r:embed="rId3">
            <a:alphaModFix/>
          </a:blip>
          <a:srcRect b="-4013"/>
          <a:stretch/>
        </p:blipFill>
        <p:spPr>
          <a:xfrm>
            <a:off x="4030026" y="3911019"/>
            <a:ext cx="1122933" cy="584303"/>
          </a:xfrm>
          <a:prstGeom prst="rect">
            <a:avLst/>
          </a:prstGeom>
          <a:noFill/>
          <a:ln>
            <a:noFill/>
          </a:ln>
        </p:spPr>
      </p:pic>
      <p:pic>
        <p:nvPicPr>
          <p:cNvPr id="175" name="Shape 175"/>
          <p:cNvPicPr preferRelativeResize="0"/>
          <p:nvPr/>
        </p:nvPicPr>
        <p:blipFill rotWithShape="1">
          <a:blip r:embed="rId3">
            <a:alphaModFix/>
          </a:blip>
          <a:srcRect b="-4013"/>
          <a:stretch/>
        </p:blipFill>
        <p:spPr>
          <a:xfrm>
            <a:off x="5176710" y="3911019"/>
            <a:ext cx="1122933" cy="584303"/>
          </a:xfrm>
          <a:prstGeom prst="rect">
            <a:avLst/>
          </a:prstGeom>
          <a:noFill/>
          <a:ln>
            <a:noFill/>
          </a:ln>
        </p:spPr>
      </p:pic>
      <p:pic>
        <p:nvPicPr>
          <p:cNvPr id="176" name="Shape 176"/>
          <p:cNvPicPr preferRelativeResize="0"/>
          <p:nvPr/>
        </p:nvPicPr>
        <p:blipFill rotWithShape="1">
          <a:blip r:embed="rId4">
            <a:alphaModFix/>
          </a:blip>
          <a:srcRect/>
          <a:stretch/>
        </p:blipFill>
        <p:spPr>
          <a:xfrm>
            <a:off x="3091473" y="4127230"/>
            <a:ext cx="720128" cy="181832"/>
          </a:xfrm>
          <a:prstGeom prst="rect">
            <a:avLst/>
          </a:prstGeom>
          <a:noFill/>
          <a:ln>
            <a:noFill/>
          </a:ln>
        </p:spPr>
      </p:pic>
      <p:pic>
        <p:nvPicPr>
          <p:cNvPr id="177" name="Shape 177"/>
          <p:cNvPicPr preferRelativeResize="0"/>
          <p:nvPr/>
        </p:nvPicPr>
        <p:blipFill rotWithShape="1">
          <a:blip r:embed="rId5">
            <a:alphaModFix/>
          </a:blip>
          <a:srcRect/>
          <a:stretch/>
        </p:blipFill>
        <p:spPr>
          <a:xfrm>
            <a:off x="5372632" y="4060032"/>
            <a:ext cx="602611" cy="243554"/>
          </a:xfrm>
          <a:prstGeom prst="rect">
            <a:avLst/>
          </a:prstGeom>
          <a:noFill/>
          <a:ln>
            <a:noFill/>
          </a:ln>
        </p:spPr>
      </p:pic>
      <p:pic>
        <p:nvPicPr>
          <p:cNvPr id="178" name="Shape 178"/>
          <p:cNvPicPr preferRelativeResize="0"/>
          <p:nvPr/>
        </p:nvPicPr>
        <p:blipFill rotWithShape="1">
          <a:blip r:embed="rId6">
            <a:alphaModFix/>
          </a:blip>
          <a:srcRect l="4286"/>
          <a:stretch/>
        </p:blipFill>
        <p:spPr>
          <a:xfrm>
            <a:off x="4222071" y="4069326"/>
            <a:ext cx="662190" cy="219401"/>
          </a:xfrm>
          <a:prstGeom prst="rect">
            <a:avLst/>
          </a:prstGeom>
          <a:noFill/>
          <a:ln>
            <a:noFill/>
          </a:ln>
        </p:spPr>
      </p:pic>
      <p:grpSp>
        <p:nvGrpSpPr>
          <p:cNvPr id="179" name="Shape 179"/>
          <p:cNvGrpSpPr/>
          <p:nvPr/>
        </p:nvGrpSpPr>
        <p:grpSpPr>
          <a:xfrm>
            <a:off x="956728" y="1176869"/>
            <a:ext cx="1744133" cy="897464"/>
            <a:chOff x="1092200" y="1176869"/>
            <a:chExt cx="1744133" cy="897464"/>
          </a:xfrm>
        </p:grpSpPr>
        <p:sp>
          <p:nvSpPr>
            <p:cNvPr id="180" name="Shape 180"/>
            <p:cNvSpPr/>
            <p:nvPr/>
          </p:nvSpPr>
          <p:spPr>
            <a:xfrm>
              <a:off x="1092200"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81" name="Shape 181"/>
            <p:cNvGrpSpPr/>
            <p:nvPr/>
          </p:nvGrpSpPr>
          <p:grpSpPr>
            <a:xfrm>
              <a:off x="1163919" y="1239446"/>
              <a:ext cx="1621611" cy="568476"/>
              <a:chOff x="5481921" y="2721113"/>
              <a:chExt cx="1621611" cy="568476"/>
            </a:xfrm>
          </p:grpSpPr>
          <p:sp>
            <p:nvSpPr>
              <p:cNvPr id="182" name="Shape 182"/>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UI</a:t>
                </a:r>
              </a:p>
            </p:txBody>
          </p:sp>
          <p:sp>
            <p:nvSpPr>
              <p:cNvPr id="183" name="Shape 183"/>
              <p:cNvSpPr/>
              <p:nvPr/>
            </p:nvSpPr>
            <p:spPr>
              <a:xfrm>
                <a:off x="5490387" y="3017446"/>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84"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8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Operations Manager</a:t>
              </a:r>
            </a:p>
          </p:txBody>
        </p:sp>
      </p:grpSp>
      <p:grpSp>
        <p:nvGrpSpPr>
          <p:cNvPr id="186" name="Shape 186"/>
          <p:cNvGrpSpPr/>
          <p:nvPr/>
        </p:nvGrpSpPr>
        <p:grpSpPr>
          <a:xfrm>
            <a:off x="6510872" y="2184401"/>
            <a:ext cx="1744133" cy="903529"/>
            <a:chOff x="6358466" y="2184401"/>
            <a:chExt cx="1744133" cy="903529"/>
          </a:xfrm>
        </p:grpSpPr>
        <p:sp>
          <p:nvSpPr>
            <p:cNvPr id="187" name="Shape 187"/>
            <p:cNvSpPr/>
            <p:nvPr/>
          </p:nvSpPr>
          <p:spPr>
            <a:xfrm>
              <a:off x="6358466" y="2184401"/>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188" name="Shape 188"/>
            <p:cNvSpPr txBox="1"/>
            <p:nvPr/>
          </p:nvSpPr>
          <p:spPr>
            <a:xfrm>
              <a:off x="6889300" y="2810933"/>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grpSp>
          <p:nvGrpSpPr>
            <p:cNvPr id="189" name="Shape 189"/>
            <p:cNvGrpSpPr/>
            <p:nvPr/>
          </p:nvGrpSpPr>
          <p:grpSpPr>
            <a:xfrm>
              <a:off x="6430190" y="2221581"/>
              <a:ext cx="1613145" cy="568473"/>
              <a:chOff x="5490387" y="1527312"/>
              <a:chExt cx="1613145" cy="568473"/>
            </a:xfrm>
          </p:grpSpPr>
          <p:sp>
            <p:nvSpPr>
              <p:cNvPr id="190" name="Shape 190"/>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1" name="Shape 191"/>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2" name="Shape 192"/>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93" name="Shape 193"/>
            <p:cNvSpPr/>
            <p:nvPr/>
          </p:nvSpPr>
          <p:spPr>
            <a:xfrm>
              <a:off x="7807128" y="2565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94" name="Shape 194"/>
          <p:cNvGrpSpPr/>
          <p:nvPr/>
        </p:nvGrpSpPr>
        <p:grpSpPr>
          <a:xfrm>
            <a:off x="6510873" y="1176869"/>
            <a:ext cx="1744133" cy="903527"/>
            <a:chOff x="6358467" y="1176869"/>
            <a:chExt cx="1744133" cy="903527"/>
          </a:xfrm>
        </p:grpSpPr>
        <p:sp>
          <p:nvSpPr>
            <p:cNvPr id="195" name="Shape 195"/>
            <p:cNvSpPr/>
            <p:nvPr/>
          </p:nvSpPr>
          <p:spPr>
            <a:xfrm>
              <a:off x="6358467"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96" name="Shape 196"/>
            <p:cNvGrpSpPr/>
            <p:nvPr/>
          </p:nvGrpSpPr>
          <p:grpSpPr>
            <a:xfrm>
              <a:off x="6430190" y="1230979"/>
              <a:ext cx="1613145" cy="568473"/>
              <a:chOff x="5490387" y="1527312"/>
              <a:chExt cx="1613145" cy="568473"/>
            </a:xfrm>
          </p:grpSpPr>
          <p:sp>
            <p:nvSpPr>
              <p:cNvPr id="197" name="Shape 197"/>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8" name="Shape 198"/>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00"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sp>
          <p:nvSpPr>
            <p:cNvPr id="201"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202" name="Shape 202"/>
          <p:cNvGrpSpPr/>
          <p:nvPr/>
        </p:nvGrpSpPr>
        <p:grpSpPr>
          <a:xfrm>
            <a:off x="2912533" y="751943"/>
            <a:ext cx="3378200" cy="3087405"/>
            <a:chOff x="2912533" y="751943"/>
            <a:chExt cx="3378200" cy="3087405"/>
          </a:xfrm>
        </p:grpSpPr>
        <p:sp>
          <p:nvSpPr>
            <p:cNvPr id="203" name="Shape 203"/>
            <p:cNvSpPr/>
            <p:nvPr/>
          </p:nvSpPr>
          <p:spPr>
            <a:xfrm>
              <a:off x="2912533" y="751943"/>
              <a:ext cx="3378200" cy="308345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204" name="Shape 204"/>
            <p:cNvSpPr/>
            <p:nvPr/>
          </p:nvSpPr>
          <p:spPr>
            <a:xfrm>
              <a:off x="4626789"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 Log Aggregator</a:t>
              </a:r>
            </a:p>
          </p:txBody>
        </p:sp>
        <p:sp>
          <p:nvSpPr>
            <p:cNvPr id="205" name="Shape 205"/>
            <p:cNvSpPr/>
            <p:nvPr/>
          </p:nvSpPr>
          <p:spPr>
            <a:xfrm>
              <a:off x="4609855"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Login Server</a:t>
              </a:r>
            </a:p>
          </p:txBody>
        </p:sp>
        <p:sp>
          <p:nvSpPr>
            <p:cNvPr id="206" name="Shape 206"/>
            <p:cNvSpPr/>
            <p:nvPr/>
          </p:nvSpPr>
          <p:spPr>
            <a:xfrm>
              <a:off x="2967322" y="1123950"/>
              <a:ext cx="3263164" cy="272242"/>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Dynamic Router</a:t>
              </a:r>
            </a:p>
          </p:txBody>
        </p:sp>
        <p:sp>
          <p:nvSpPr>
            <p:cNvPr id="207" name="Shape 207"/>
            <p:cNvSpPr/>
            <p:nvPr/>
          </p:nvSpPr>
          <p:spPr>
            <a:xfrm>
              <a:off x="5923646" y="1161568"/>
              <a:ext cx="196613" cy="196612"/>
            </a:xfrm>
            <a:custGeom>
              <a:avLst/>
              <a:gdLst/>
              <a:ahLst/>
              <a:cxnLst/>
              <a:rect l="0" t="0" r="0" b="0"/>
              <a:pathLst>
                <a:path w="763984" h="763984" extrusionOk="0">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08" name="Shape 208"/>
            <p:cNvSpPr/>
            <p:nvPr/>
          </p:nvSpPr>
          <p:spPr>
            <a:xfrm>
              <a:off x="2967322" y="1428750"/>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Cloud Controller</a:t>
              </a:r>
            </a:p>
          </p:txBody>
        </p:sp>
        <p:sp>
          <p:nvSpPr>
            <p:cNvPr id="209" name="Shape 209"/>
            <p:cNvSpPr/>
            <p:nvPr/>
          </p:nvSpPr>
          <p:spPr>
            <a:xfrm>
              <a:off x="2967322"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UAA</a:t>
              </a:r>
            </a:p>
          </p:txBody>
        </p:sp>
        <p:sp>
          <p:nvSpPr>
            <p:cNvPr id="210" name="Shape 210"/>
            <p:cNvSpPr/>
            <p:nvPr/>
          </p:nvSpPr>
          <p:spPr>
            <a:xfrm>
              <a:off x="4613451" y="1428766"/>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Health Manager</a:t>
              </a:r>
            </a:p>
          </p:txBody>
        </p:sp>
        <p:sp>
          <p:nvSpPr>
            <p:cNvPr id="211" name="Shape 211"/>
            <p:cNvSpPr/>
            <p:nvPr/>
          </p:nvSpPr>
          <p:spPr>
            <a:xfrm>
              <a:off x="2971800" y="2038064"/>
              <a:ext cx="3264081" cy="965179"/>
            </a:xfrm>
            <a:prstGeom prst="roundRect">
              <a:avLst>
                <a:gd name="adj" fmla="val 2039"/>
              </a:avLst>
            </a:prstGeom>
            <a:solidFill>
              <a:srgbClr val="00685D"/>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 Pool</a:t>
              </a:r>
            </a:p>
          </p:txBody>
        </p:sp>
        <p:sp>
          <p:nvSpPr>
            <p:cNvPr id="212" name="Shape 212"/>
            <p:cNvSpPr/>
            <p:nvPr/>
          </p:nvSpPr>
          <p:spPr>
            <a:xfrm>
              <a:off x="2969422" y="3025879"/>
              <a:ext cx="3263164"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Messaging (NATS)</a:t>
              </a:r>
            </a:p>
          </p:txBody>
        </p:sp>
        <p:sp>
          <p:nvSpPr>
            <p:cNvPr id="213" name="Shape 213"/>
            <p:cNvSpPr/>
            <p:nvPr/>
          </p:nvSpPr>
          <p:spPr>
            <a:xfrm>
              <a:off x="3015526"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Apps</a:t>
              </a:r>
            </a:p>
          </p:txBody>
        </p:sp>
        <p:sp>
          <p:nvSpPr>
            <p:cNvPr id="214" name="Shape 214"/>
            <p:cNvSpPr/>
            <p:nvPr/>
          </p:nvSpPr>
          <p:spPr>
            <a:xfrm>
              <a:off x="4328410" y="144309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5" name="Shape 215"/>
            <p:cNvSpPr/>
            <p:nvPr/>
          </p:nvSpPr>
          <p:spPr>
            <a:xfrm>
              <a:off x="5937503" y="1473771"/>
              <a:ext cx="207167" cy="182785"/>
            </a:xfrm>
            <a:prstGeom prst="heart">
              <a:avLst/>
            </a:pr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6" name="Shape 216"/>
            <p:cNvSpPr/>
            <p:nvPr/>
          </p:nvSpPr>
          <p:spPr>
            <a:xfrm>
              <a:off x="4267535" y="1795083"/>
              <a:ext cx="273084" cy="138290"/>
            </a:xfrm>
            <a:custGeom>
              <a:avLst/>
              <a:gdLst/>
              <a:ahLst/>
              <a:cxnLst/>
              <a:rect l="0" t="0" r="0" b="0"/>
              <a:pathLst>
                <a:path w="2065579" h="1046012" extrusionOk="0">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7" name="Shape 217"/>
            <p:cNvSpPr/>
            <p:nvPr/>
          </p:nvSpPr>
          <p:spPr>
            <a:xfrm>
              <a:off x="4297385" y="2712899"/>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8" name="Shape 218"/>
            <p:cNvSpPr/>
            <p:nvPr/>
          </p:nvSpPr>
          <p:spPr>
            <a:xfrm rot="17292480">
              <a:off x="5993623" y="3423107"/>
              <a:ext cx="195563" cy="90305"/>
            </a:xfrm>
            <a:custGeom>
              <a:avLst/>
              <a:gdLst/>
              <a:ahLst/>
              <a:cxnLst/>
              <a:rect l="0" t="0" r="0" b="0"/>
              <a:pathLst>
                <a:path w="2885855" h="1482826" extrusionOk="0">
                  <a:moveTo>
                    <a:pt x="2140215" y="766679"/>
                  </a:moveTo>
                  <a:cubicBezTo>
                    <a:pt x="2143010" y="997711"/>
                    <a:pt x="1978653" y="1040977"/>
                    <a:pt x="1776064" y="1047182"/>
                  </a:cubicBezTo>
                  <a:cubicBezTo>
                    <a:pt x="1773599" y="1047903"/>
                    <a:pt x="1771112" y="1047932"/>
                    <a:pt x="1768617" y="1047932"/>
                  </a:cubicBezTo>
                  <a:lnTo>
                    <a:pt x="1757942" y="1047932"/>
                  </a:lnTo>
                  <a:cubicBezTo>
                    <a:pt x="1716337" y="1049492"/>
                    <a:pt x="1673297" y="1049186"/>
                    <a:pt x="1629921" y="1048839"/>
                  </a:cubicBezTo>
                  <a:lnTo>
                    <a:pt x="1623719" y="1047932"/>
                  </a:lnTo>
                  <a:lnTo>
                    <a:pt x="507385" y="1047932"/>
                  </a:lnTo>
                  <a:cubicBezTo>
                    <a:pt x="317887" y="1068350"/>
                    <a:pt x="446273" y="1225746"/>
                    <a:pt x="673725" y="1389082"/>
                  </a:cubicBezTo>
                  <a:cubicBezTo>
                    <a:pt x="919900" y="1565863"/>
                    <a:pt x="571734" y="1454340"/>
                    <a:pt x="413198" y="1365738"/>
                  </a:cubicBezTo>
                  <a:cubicBezTo>
                    <a:pt x="254661" y="1277137"/>
                    <a:pt x="45146" y="1122801"/>
                    <a:pt x="4184" y="777009"/>
                  </a:cubicBezTo>
                  <a:cubicBezTo>
                    <a:pt x="-27472" y="509784"/>
                    <a:pt x="124488" y="449381"/>
                    <a:pt x="324715" y="437280"/>
                  </a:cubicBezTo>
                  <a:cubicBezTo>
                    <a:pt x="336380" y="434371"/>
                    <a:pt x="348428" y="433658"/>
                    <a:pt x="360643" y="433658"/>
                  </a:cubicBezTo>
                  <a:lnTo>
                    <a:pt x="1641310" y="433658"/>
                  </a:lnTo>
                  <a:cubicBezTo>
                    <a:pt x="1818405" y="409653"/>
                    <a:pt x="1690492" y="254578"/>
                    <a:pt x="1466524" y="93744"/>
                  </a:cubicBezTo>
                  <a:cubicBezTo>
                    <a:pt x="1220349" y="-83037"/>
                    <a:pt x="1568515" y="28486"/>
                    <a:pt x="1727051" y="117088"/>
                  </a:cubicBezTo>
                  <a:cubicBezTo>
                    <a:pt x="1885588" y="205689"/>
                    <a:pt x="2095103" y="360025"/>
                    <a:pt x="2136066" y="705817"/>
                  </a:cubicBezTo>
                  <a:cubicBezTo>
                    <a:pt x="2138626" y="727429"/>
                    <a:pt x="2139985" y="747689"/>
                    <a:pt x="2140215" y="766679"/>
                  </a:cubicBezTo>
                  <a:close/>
                  <a:moveTo>
                    <a:pt x="2885855" y="742594"/>
                  </a:moveTo>
                  <a:cubicBezTo>
                    <a:pt x="2885855" y="911228"/>
                    <a:pt x="2749151" y="1047932"/>
                    <a:pt x="2580517" y="1047932"/>
                  </a:cubicBezTo>
                  <a:cubicBezTo>
                    <a:pt x="2411883" y="1047932"/>
                    <a:pt x="2275179" y="911228"/>
                    <a:pt x="2275179" y="742594"/>
                  </a:cubicBezTo>
                  <a:cubicBezTo>
                    <a:pt x="2275179" y="573960"/>
                    <a:pt x="2411883" y="437256"/>
                    <a:pt x="2580517" y="437256"/>
                  </a:cubicBezTo>
                  <a:cubicBezTo>
                    <a:pt x="2749151" y="437256"/>
                    <a:pt x="2885855" y="573960"/>
                    <a:pt x="2885855" y="742594"/>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9" name="Shape 219"/>
            <p:cNvSpPr/>
            <p:nvPr/>
          </p:nvSpPr>
          <p:spPr>
            <a:xfrm rot="11254553">
              <a:off x="5896979" y="3070410"/>
              <a:ext cx="249944" cy="220550"/>
            </a:xfrm>
            <a:custGeom>
              <a:avLst/>
              <a:gdLst/>
              <a:ahLst/>
              <a:cxnLst/>
              <a:rect l="0" t="0" r="0" b="0"/>
              <a:pathLst>
                <a:path w="977409" h="862463" extrusionOk="0">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0" name="Shape 220"/>
            <p:cNvSpPr/>
            <p:nvPr/>
          </p:nvSpPr>
          <p:spPr>
            <a:xfrm>
              <a:off x="5954092" y="2077514"/>
              <a:ext cx="192090" cy="189436"/>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1" name="Shape 221"/>
            <p:cNvSpPr/>
            <p:nvPr/>
          </p:nvSpPr>
          <p:spPr>
            <a:xfrm>
              <a:off x="2960136"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Metrics Collection</a:t>
              </a:r>
            </a:p>
          </p:txBody>
        </p:sp>
        <p:sp>
          <p:nvSpPr>
            <p:cNvPr id="222" name="Shape 222"/>
            <p:cNvSpPr/>
            <p:nvPr/>
          </p:nvSpPr>
          <p:spPr>
            <a:xfrm>
              <a:off x="4649594"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223" name="Shape 223"/>
            <p:cNvSpPr/>
            <p:nvPr/>
          </p:nvSpPr>
          <p:spPr>
            <a:xfrm>
              <a:off x="5931453" y="2712898"/>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4" name="Shape 224"/>
            <p:cNvSpPr/>
            <p:nvPr/>
          </p:nvSpPr>
          <p:spPr>
            <a:xfrm>
              <a:off x="5977467" y="1782331"/>
              <a:ext cx="149840" cy="183475"/>
            </a:xfrm>
            <a:custGeom>
              <a:avLst/>
              <a:gdLst/>
              <a:ahLst/>
              <a:cxnLst/>
              <a:rect l="0" t="0" r="0" b="0"/>
              <a:pathLst>
                <a:path w="990600" h="1265275" extrusionOk="0">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sp>
          <p:nvSpPr>
            <p:cNvPr id="225" name="Shape 225"/>
            <p:cNvSpPr/>
            <p:nvPr/>
          </p:nvSpPr>
          <p:spPr>
            <a:xfrm>
              <a:off x="2967323" y="822424"/>
              <a:ext cx="3263164" cy="272242"/>
            </a:xfrm>
            <a:prstGeom prst="roundRect">
              <a:avLst>
                <a:gd name="adj" fmla="val 17740"/>
              </a:avLst>
            </a:prstGeom>
            <a:solidFill>
              <a:srgbClr val="33928A"/>
            </a:solidFill>
            <a:ln w="12700" cap="flat">
              <a:solidFill>
                <a:schemeClr val="dk1"/>
              </a:solidFill>
              <a:prstDash val="dash"/>
              <a:round/>
              <a:headEnd type="none" w="med" len="med"/>
              <a:tailEnd type="none" w="med" len="med"/>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HA Proxy LB</a:t>
              </a:r>
            </a:p>
          </p:txBody>
        </p:sp>
        <p:sp>
          <p:nvSpPr>
            <p:cNvPr id="226" name="Shape 226"/>
            <p:cNvSpPr txBox="1"/>
            <p:nvPr/>
          </p:nvSpPr>
          <p:spPr>
            <a:xfrm>
              <a:off x="3986687" y="3562350"/>
              <a:ext cx="1253693"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Elastic Runtime</a:t>
              </a:r>
            </a:p>
          </p:txBody>
        </p:sp>
        <p:pic>
          <p:nvPicPr>
            <p:cNvPr id="227" name="Shape 227"/>
            <p:cNvPicPr preferRelativeResize="0"/>
            <p:nvPr/>
          </p:nvPicPr>
          <p:blipFill rotWithShape="1">
            <a:blip r:embed="rId7">
              <a:alphaModFix/>
            </a:blip>
            <a:srcRect/>
            <a:stretch/>
          </p:blipFill>
          <p:spPr>
            <a:xfrm>
              <a:off x="4302345" y="3354342"/>
              <a:ext cx="237065" cy="237065"/>
            </a:xfrm>
            <a:prstGeom prst="rect">
              <a:avLst/>
            </a:prstGeom>
            <a:noFill/>
            <a:ln>
              <a:noFill/>
            </a:ln>
          </p:spPr>
        </p:pic>
        <p:pic>
          <p:nvPicPr>
            <p:cNvPr id="228" name="Shape 228"/>
            <p:cNvPicPr preferRelativeResize="0"/>
            <p:nvPr/>
          </p:nvPicPr>
          <p:blipFill rotWithShape="1">
            <a:blip r:embed="rId8">
              <a:alphaModFix/>
            </a:blip>
            <a:srcRect/>
            <a:stretch/>
          </p:blipFill>
          <p:spPr>
            <a:xfrm>
              <a:off x="5884332" y="819150"/>
              <a:ext cx="279399" cy="279399"/>
            </a:xfrm>
            <a:prstGeom prst="rect">
              <a:avLst/>
            </a:prstGeom>
            <a:noFill/>
            <a:ln>
              <a:noFill/>
            </a:ln>
          </p:spPr>
        </p:pic>
      </p:grpSp>
      <p:sp>
        <p:nvSpPr>
          <p:cNvPr id="59" name="Rounded Rectangle 58"/>
          <p:cNvSpPr/>
          <p:nvPr/>
        </p:nvSpPr>
        <p:spPr bwMode="auto">
          <a:xfrm>
            <a:off x="3025182" y="2378739"/>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0" name="Rectangle 102"/>
          <p:cNvSpPr/>
          <p:nvPr/>
        </p:nvSpPr>
        <p:spPr>
          <a:xfrm>
            <a:off x="4314514" y="2408578"/>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1" name="Rounded Rectangle 60"/>
          <p:cNvSpPr/>
          <p:nvPr/>
        </p:nvSpPr>
        <p:spPr bwMode="auto">
          <a:xfrm>
            <a:off x="4649594" y="2383306"/>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2" name="Rectangle 102"/>
          <p:cNvSpPr/>
          <p:nvPr/>
        </p:nvSpPr>
        <p:spPr>
          <a:xfrm>
            <a:off x="5938926" y="2413145"/>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8288178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4" name="Shape 42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22</a:t>
            </a:fld>
            <a:endParaRPr sz="800">
              <a:solidFill>
                <a:srgbClr val="808080"/>
              </a:solidFill>
              <a:uFill>
                <a:solidFill>
                  <a:srgbClr val="808080"/>
                </a:solidFill>
              </a:uFill>
            </a:endParaRPr>
          </a:p>
        </p:txBody>
      </p:sp>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pic>
        <p:nvPicPr>
          <p:cNvPr id="426" name="pasted-image.png"/>
          <p:cNvPicPr/>
          <p:nvPr/>
        </p:nvPicPr>
        <p:blipFill>
          <a:blip r:embed="rId2">
            <a:extLst/>
          </a:blip>
          <a:stretch>
            <a:fillRect/>
          </a:stretch>
        </p:blipFill>
        <p:spPr>
          <a:xfrm>
            <a:off x="1651287" y="1388741"/>
            <a:ext cx="1892814"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FFFFFF"/>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a:solidFill>
                  <a:srgbClr val="FFFFFF"/>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1063598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 name="Shape 501"/>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23</a:t>
            </a:fld>
            <a:endParaRPr sz="800">
              <a:solidFill>
                <a:srgbClr val="808080"/>
              </a:solidFill>
              <a:uFill>
                <a:solidFill>
                  <a:srgbClr val="808080"/>
                </a:solidFill>
              </a:uFill>
            </a:endParaRPr>
          </a:p>
        </p:txBody>
      </p:sp>
      <p:pic>
        <p:nvPicPr>
          <p:cNvPr id="505" name="pasted-image.png"/>
          <p:cNvPicPr/>
          <p:nvPr/>
        </p:nvPicPr>
        <p:blipFill>
          <a:blip r:embed="rId2">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sp>
        <p:nvSpPr>
          <p:cNvPr id="519" name="Shape 519"/>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spTree>
    <p:extLst>
      <p:ext uri="{BB962C8B-B14F-4D97-AF65-F5344CB8AC3E}">
        <p14:creationId xmlns:p14="http://schemas.microsoft.com/office/powerpoint/2010/main" val="183996657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xmlns:p14="http://schemas.microsoft.com/office/powerpoint/2010/main" advClick="0" advTm="0"/>
    </mc:Fallback>
  </mc:AlternateContent>
  <p:timing>
    <p:tnLst>
      <p:par>
        <p:cTn xmlns:p14="http://schemas.microsoft.com/office/powerpoint/2010/main" id="1" dur="indefinite" restart="never" fill="hold"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 name="Shape 501"/>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24</a:t>
            </a:fld>
            <a:endParaRPr sz="800">
              <a:solidFill>
                <a:srgbClr val="808080"/>
              </a:solidFill>
              <a:uFill>
                <a:solidFill>
                  <a:srgbClr val="808080"/>
                </a:solidFill>
              </a:uFill>
            </a:endParaRPr>
          </a:p>
        </p:txBody>
      </p:sp>
      <p:grpSp>
        <p:nvGrpSpPr>
          <p:cNvPr id="504" name="Group 504"/>
          <p:cNvGrpSpPr/>
          <p:nvPr/>
        </p:nvGrpSpPr>
        <p:grpSpPr>
          <a:xfrm>
            <a:off x="5469016" y="104621"/>
            <a:ext cx="3037443" cy="891670"/>
            <a:chOff x="0" y="0"/>
            <a:chExt cx="3037441" cy="891668"/>
          </a:xfrm>
        </p:grpSpPr>
        <p:sp>
          <p:nvSpPr>
            <p:cNvPr id="502" name="Shape 502"/>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dirty="0">
                  <a:solidFill>
                    <a:srgbClr val="848387"/>
                  </a:solidFill>
                </a:rPr>
                <a:t>Install runtime and container</a:t>
              </a:r>
            </a:p>
          </p:txBody>
        </p:sp>
        <p:pic>
          <p:nvPicPr>
            <p:cNvPr id="503"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05"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09" name="Group 509"/>
          <p:cNvGrpSpPr/>
          <p:nvPr/>
        </p:nvGrpSpPr>
        <p:grpSpPr>
          <a:xfrm>
            <a:off x="5033800" y="1773060"/>
            <a:ext cx="3507446" cy="882510"/>
            <a:chOff x="267585" y="85153"/>
            <a:chExt cx="3507444" cy="882509"/>
          </a:xfrm>
        </p:grpSpPr>
        <p:sp>
          <p:nvSpPr>
            <p:cNvPr id="507" name="Shape 507"/>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12" name="Group 512"/>
          <p:cNvGrpSpPr/>
          <p:nvPr/>
        </p:nvGrpSpPr>
        <p:grpSpPr>
          <a:xfrm>
            <a:off x="5783018" y="2607861"/>
            <a:ext cx="3054163" cy="802064"/>
            <a:chOff x="342900" y="-553452"/>
            <a:chExt cx="3054161" cy="802063"/>
          </a:xfrm>
        </p:grpSpPr>
        <p:sp>
          <p:nvSpPr>
            <p:cNvPr id="510" name="Shape 5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15" name="Group 515"/>
          <p:cNvGrpSpPr/>
          <p:nvPr/>
        </p:nvGrpSpPr>
        <p:grpSpPr>
          <a:xfrm>
            <a:off x="5054475" y="2944083"/>
            <a:ext cx="3368248" cy="935021"/>
            <a:chOff x="1989823" y="-47045"/>
            <a:chExt cx="3368246" cy="935020"/>
          </a:xfrm>
        </p:grpSpPr>
        <p:pic>
          <p:nvPicPr>
            <p:cNvPr id="5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14" name="Shape 5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18" name="Group 518"/>
          <p:cNvGrpSpPr/>
          <p:nvPr/>
        </p:nvGrpSpPr>
        <p:grpSpPr>
          <a:xfrm>
            <a:off x="5666399" y="3417348"/>
            <a:ext cx="2618229" cy="1250799"/>
            <a:chOff x="0" y="-101600"/>
            <a:chExt cx="2618228" cy="1250797"/>
          </a:xfrm>
        </p:grpSpPr>
        <p:sp>
          <p:nvSpPr>
            <p:cNvPr id="516" name="Shape 516"/>
            <p:cNvSpPr/>
            <p:nvPr/>
          </p:nvSpPr>
          <p:spPr>
            <a:xfrm>
              <a:off x="0" y="393390"/>
              <a:ext cx="2133462"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a:solidFill>
                    <a:srgbClr val="848387"/>
                  </a:solidFill>
                  <a:uFillTx/>
                  <a:latin typeface="Cooper Black"/>
                  <a:ea typeface="Cooper Black"/>
                  <a:cs typeface="Cooper Black"/>
                  <a:sym typeface="Cooper Black"/>
                </a:defRPr>
              </a:lvl1pPr>
            </a:lstStyle>
            <a:p>
              <a:pPr lvl="0">
                <a:defRPr>
                  <a:solidFill>
                    <a:srgbClr val="000000"/>
                  </a:solidFill>
                </a:defRPr>
              </a:pPr>
              <a:r>
                <a:rPr>
                  <a:solidFill>
                    <a:srgbClr val="848387"/>
                  </a:solidFill>
                </a:rPr>
                <a:t>Setup log streaming</a:t>
              </a:r>
            </a:p>
          </p:txBody>
        </p:sp>
        <p:pic>
          <p:nvPicPr>
            <p:cNvPr id="517" name="pasted-image.png"/>
            <p:cNvPicPr/>
            <p:nvPr/>
          </p:nvPicPr>
          <p:blipFill>
            <a:blip r:embed="rId8">
              <a:extLst/>
            </a:blip>
            <a:stretch>
              <a:fillRect/>
            </a:stretch>
          </p:blipFill>
          <p:spPr>
            <a:xfrm>
              <a:off x="1680130" y="-101600"/>
              <a:ext cx="938099" cy="1250798"/>
            </a:xfrm>
            <a:prstGeom prst="rect">
              <a:avLst/>
            </a:prstGeom>
            <a:ln w="12700" cap="flat">
              <a:noFill/>
              <a:miter lim="400000"/>
            </a:ln>
            <a:effectLst/>
          </p:spPr>
        </p:pic>
      </p:grpSp>
      <p:sp>
        <p:nvSpPr>
          <p:cNvPr id="519" name="Shape 519"/>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grpSp>
        <p:nvGrpSpPr>
          <p:cNvPr id="522" name="Group 522"/>
          <p:cNvGrpSpPr/>
          <p:nvPr/>
        </p:nvGrpSpPr>
        <p:grpSpPr>
          <a:xfrm>
            <a:off x="5061573" y="990796"/>
            <a:ext cx="3354053" cy="953837"/>
            <a:chOff x="514045" y="-62594"/>
            <a:chExt cx="3354051" cy="953835"/>
          </a:xfrm>
        </p:grpSpPr>
        <p:pic>
          <p:nvPicPr>
            <p:cNvPr id="520"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21" name="Shape 521"/>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Tree>
    <p:extLst>
      <p:ext uri="{BB962C8B-B14F-4D97-AF65-F5344CB8AC3E}">
        <p14:creationId xmlns:p14="http://schemas.microsoft.com/office/powerpoint/2010/main" val="3622011686"/>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xmlns:p14="http://schemas.microsoft.com/office/powerpoint/2010/main" advClick="0" advTm="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18"/>
                                        </p:tgtEl>
                                        <p:attrNameLst>
                                          <p:attrName>style.visibility</p:attrName>
                                        </p:attrNameLst>
                                      </p:cBhvr>
                                      <p:to>
                                        <p:strVal val="visible"/>
                                      </p:to>
                                    </p:set>
                                    <p:anim calcmode="lin" valueType="num">
                                      <p:cBhvr>
                                        <p:cTn id="7" dur="750" fill="hold"/>
                                        <p:tgtEl>
                                          <p:spTgt spid="518"/>
                                        </p:tgtEl>
                                        <p:attrNameLst>
                                          <p:attrName>ppt_w</p:attrName>
                                        </p:attrNameLst>
                                      </p:cBhvr>
                                      <p:tavLst>
                                        <p:tav tm="0">
                                          <p:val>
                                            <p:fltVal val="0"/>
                                          </p:val>
                                        </p:tav>
                                        <p:tav tm="100000">
                                          <p:val>
                                            <p:strVal val="#ppt_w"/>
                                          </p:val>
                                        </p:tav>
                                      </p:tavLst>
                                    </p:anim>
                                    <p:anim calcmode="lin" valueType="num">
                                      <p:cBhvr>
                                        <p:cTn id="8" dur="750" fill="hold"/>
                                        <p:tgtEl>
                                          <p:spTgt spid="5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4" name="Shape 52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25</a:t>
            </a:fld>
            <a:endParaRPr sz="800">
              <a:solidFill>
                <a:srgbClr val="808080"/>
              </a:solidFill>
              <a:uFill>
                <a:solidFill>
                  <a:srgbClr val="808080"/>
                </a:solidFill>
              </a:uFill>
            </a:endParaRPr>
          </a:p>
        </p:txBody>
      </p:sp>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8"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29" name="Picture 528"/>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507446" cy="882510"/>
            <a:chOff x="267585" y="85153"/>
            <a:chExt cx="3507444" cy="882509"/>
          </a:xfrm>
        </p:grpSpPr>
        <p:sp>
          <p:nvSpPr>
            <p:cNvPr id="530" name="Shape 530"/>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31"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5783018" y="2607861"/>
            <a:ext cx="3054163" cy="802064"/>
            <a:chOff x="342900" y="-553452"/>
            <a:chExt cx="3054161" cy="802063"/>
          </a:xfrm>
        </p:grpSpPr>
        <p:sp>
          <p:nvSpPr>
            <p:cNvPr id="533" name="Shape 533"/>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34"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38" name="Group 538"/>
          <p:cNvGrpSpPr/>
          <p:nvPr/>
        </p:nvGrpSpPr>
        <p:grpSpPr>
          <a:xfrm>
            <a:off x="5054475" y="2944083"/>
            <a:ext cx="3368248" cy="935021"/>
            <a:chOff x="1989823" y="-47045"/>
            <a:chExt cx="3368246" cy="935020"/>
          </a:xfrm>
        </p:grpSpPr>
        <p:pic>
          <p:nvPicPr>
            <p:cNvPr id="536"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41" name="Group 541"/>
          <p:cNvGrpSpPr/>
          <p:nvPr/>
        </p:nvGrpSpPr>
        <p:grpSpPr>
          <a:xfrm>
            <a:off x="5666399" y="3716283"/>
            <a:ext cx="2211829" cy="915352"/>
            <a:chOff x="0" y="197334"/>
            <a:chExt cx="2211828" cy="915350"/>
          </a:xfrm>
        </p:grpSpPr>
        <p:sp>
          <p:nvSpPr>
            <p:cNvPr id="539" name="Shape 539"/>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40"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pic>
        <p:nvPicPr>
          <p:cNvPr id="542" name="pasted-image.png"/>
          <p:cNvPicPr/>
          <p:nvPr/>
        </p:nvPicPr>
        <p:blipFill>
          <a:blip r:embed="rId9">
            <a:extLst/>
          </a:blip>
          <a:stretch>
            <a:fillRect/>
          </a:stretch>
        </p:blipFill>
        <p:spPr>
          <a:xfrm>
            <a:off x="-132803" y="2783982"/>
            <a:ext cx="2274888" cy="1706166"/>
          </a:xfrm>
          <a:prstGeom prst="rect">
            <a:avLst/>
          </a:prstGeom>
          <a:ln w="12700">
            <a:miter lim="400000"/>
          </a:ln>
        </p:spPr>
      </p:pic>
      <p:sp>
        <p:nvSpPr>
          <p:cNvPr id="543" name="Shape 543"/>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544" name="Shape 544"/>
          <p:cNvSpPr/>
          <p:nvPr/>
        </p:nvSpPr>
        <p:spPr>
          <a:xfrm>
            <a:off x="2570938" y="3384539"/>
            <a:ext cx="16409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App Deployed</a:t>
            </a:r>
          </a:p>
        </p:txBody>
      </p:sp>
      <p:pic>
        <p:nvPicPr>
          <p:cNvPr id="545" name="Picture 544"/>
          <p:cNvPicPr/>
          <p:nvPr/>
        </p:nvPicPr>
        <p:blipFill>
          <a:blip r:embed="rId10">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11">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
        <p:nvSpPr>
          <p:cNvPr id="549" name="Shape 549"/>
          <p:cNvSpPr/>
          <p:nvPr/>
        </p:nvSpPr>
        <p:spPr>
          <a:xfrm flipV="1">
            <a:off x="8820150" y="348022"/>
            <a:ext cx="0" cy="4090522"/>
          </a:xfrm>
          <a:prstGeom prst="line">
            <a:avLst/>
          </a:prstGeom>
          <a:ln w="38100">
            <a:solidFill>
              <a:srgbClr val="007CA2"/>
            </a:solidFill>
            <a:custDash>
              <a:ds d="200000" sp="200000"/>
            </a:custDash>
            <a:miter lim="400000"/>
            <a:headEnd type="arrow"/>
            <a:tailEnd type="arrow"/>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550" name="Shape 550"/>
          <p:cNvSpPr/>
          <p:nvPr/>
        </p:nvSpPr>
        <p:spPr>
          <a:xfrm>
            <a:off x="4837883" y="52526"/>
            <a:ext cx="3868861" cy="4547688"/>
          </a:xfrm>
          <a:prstGeom prst="roundRect">
            <a:avLst>
              <a:gd name="adj" fmla="val 6291"/>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551" name="pasted-image.png"/>
          <p:cNvPicPr/>
          <p:nvPr/>
        </p:nvPicPr>
        <p:blipFill>
          <a:blip r:embed="rId12">
            <a:extLst/>
          </a:blip>
          <a:stretch>
            <a:fillRect/>
          </a:stretch>
        </p:blipFill>
        <p:spPr>
          <a:xfrm>
            <a:off x="4837883" y="543285"/>
            <a:ext cx="2166406" cy="4332811"/>
          </a:xfrm>
          <a:prstGeom prst="rect">
            <a:avLst/>
          </a:prstGeom>
          <a:ln w="12700">
            <a:miter lim="400000"/>
          </a:ln>
        </p:spPr>
      </p:pic>
      <p:pic>
        <p:nvPicPr>
          <p:cNvPr id="552" name="pasted-image.png"/>
          <p:cNvPicPr/>
          <p:nvPr/>
        </p:nvPicPr>
        <p:blipFill>
          <a:blip r:embed="rId13">
            <a:extLst/>
          </a:blip>
          <a:stretch>
            <a:fillRect/>
          </a:stretch>
        </p:blipFill>
        <p:spPr>
          <a:xfrm>
            <a:off x="6588678" y="2035792"/>
            <a:ext cx="2166406" cy="2502199"/>
          </a:xfrm>
          <a:prstGeom prst="rect">
            <a:avLst/>
          </a:prstGeom>
          <a:ln w="12700">
            <a:miter lim="400000"/>
          </a:ln>
        </p:spPr>
      </p:pic>
    </p:spTree>
    <p:extLst>
      <p:ext uri="{BB962C8B-B14F-4D97-AF65-F5344CB8AC3E}">
        <p14:creationId xmlns:p14="http://schemas.microsoft.com/office/powerpoint/2010/main" val="155407563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544"/>
                                        </p:tgtEl>
                                        <p:attrNameLst>
                                          <p:attrName>style.visibility</p:attrName>
                                        </p:attrNameLst>
                                      </p:cBhvr>
                                      <p:to>
                                        <p:strVal val="visible"/>
                                      </p:to>
                                    </p:set>
                                  </p:childTnLst>
                                </p:cTn>
                              </p:par>
                            </p:childTnLst>
                          </p:cTn>
                        </p:par>
                        <p:par>
                          <p:cTn id="7" fill="hold">
                            <p:stCondLst>
                              <p:cond delay="0"/>
                            </p:stCondLst>
                            <p:childTnLst>
                              <p:par>
                                <p:cTn id="8" presetID="4" presetClass="entr" presetSubtype="32" fill="hold" grpId="0" nodeType="afterEffect">
                                  <p:stCondLst>
                                    <p:cond delay="0"/>
                                  </p:stCondLst>
                                  <p:iterate>
                                    <p:tmAbs val="0"/>
                                  </p:iterate>
                                  <p:childTnLst>
                                    <p:set>
                                      <p:cBhvr>
                                        <p:cTn id="9" fill="hold"/>
                                        <p:tgtEl>
                                          <p:spTgt spid="542"/>
                                        </p:tgtEl>
                                        <p:attrNameLst>
                                          <p:attrName>style.visibility</p:attrName>
                                        </p:attrNameLst>
                                      </p:cBhvr>
                                      <p:to>
                                        <p:strVal val="visible"/>
                                      </p:to>
                                    </p:set>
                                    <p:animEffect transition="in" filter="box(out)">
                                      <p:cBhvr>
                                        <p:cTn id="10" dur="1000"/>
                                        <p:tgtEl>
                                          <p:spTgt spid="54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550"/>
                                        </p:tgtEl>
                                        <p:attrNameLst>
                                          <p:attrName>style.visibility</p:attrName>
                                        </p:attrNameLst>
                                      </p:cBhvr>
                                      <p:to>
                                        <p:strVal val="visible"/>
                                      </p:to>
                                    </p:set>
                                    <p:animEffect transition="in" filter="wipe(left)">
                                      <p:cBhvr>
                                        <p:cTn id="15" dur="1500"/>
                                        <p:tgtEl>
                                          <p:spTgt spid="550"/>
                                        </p:tgtEl>
                                      </p:cBhvr>
                                    </p:animEffect>
                                  </p:childTnLst>
                                </p:cTn>
                              </p:par>
                            </p:childTnLst>
                          </p:cTn>
                        </p:par>
                        <p:par>
                          <p:cTn id="16" fill="hold">
                            <p:stCondLst>
                              <p:cond delay="1500"/>
                            </p:stCondLst>
                            <p:childTnLst>
                              <p:par>
                                <p:cTn id="17" presetID="4" presetClass="entr" presetSubtype="32" fill="hold" grpId="0" nodeType="afterEffect">
                                  <p:stCondLst>
                                    <p:cond delay="0"/>
                                  </p:stCondLst>
                                  <p:iterate>
                                    <p:tmAbs val="0"/>
                                  </p:iterate>
                                  <p:childTnLst>
                                    <p:set>
                                      <p:cBhvr>
                                        <p:cTn id="18" fill="hold"/>
                                        <p:tgtEl>
                                          <p:spTgt spid="549"/>
                                        </p:tgtEl>
                                        <p:attrNameLst>
                                          <p:attrName>style.visibility</p:attrName>
                                        </p:attrNameLst>
                                      </p:cBhvr>
                                      <p:to>
                                        <p:strVal val="visible"/>
                                      </p:to>
                                    </p:set>
                                    <p:animEffect transition="in" filter="box(out)">
                                      <p:cBhvr>
                                        <p:cTn id="19" dur="1000"/>
                                        <p:tgtEl>
                                          <p:spTgt spid="549"/>
                                        </p:tgtEl>
                                      </p:cBhvr>
                                    </p:animEffect>
                                  </p:childTnLst>
                                </p:cTn>
                              </p:par>
                            </p:childTnLst>
                          </p:cTn>
                        </p:par>
                        <p:par>
                          <p:cTn id="20" fill="hold">
                            <p:stCondLst>
                              <p:cond delay="2500"/>
                            </p:stCondLst>
                            <p:childTnLst>
                              <p:par>
                                <p:cTn id="21" presetID="2" presetClass="entr" presetSubtype="8" fill="hold" grpId="0" nodeType="afterEffect">
                                  <p:stCondLst>
                                    <p:cond delay="0"/>
                                  </p:stCondLst>
                                  <p:iterate>
                                    <p:tmAbs val="0"/>
                                  </p:iterate>
                                  <p:childTnLst>
                                    <p:set>
                                      <p:cBhvr>
                                        <p:cTn id="22" fill="hold"/>
                                        <p:tgtEl>
                                          <p:spTgt spid="551"/>
                                        </p:tgtEl>
                                        <p:attrNameLst>
                                          <p:attrName>style.visibility</p:attrName>
                                        </p:attrNameLst>
                                      </p:cBhvr>
                                      <p:to>
                                        <p:strVal val="visible"/>
                                      </p:to>
                                    </p:set>
                                    <p:anim calcmode="lin" valueType="num">
                                      <p:cBhvr>
                                        <p:cTn id="23" dur="1000" fill="hold"/>
                                        <p:tgtEl>
                                          <p:spTgt spid="551"/>
                                        </p:tgtEl>
                                        <p:attrNameLst>
                                          <p:attrName>ppt_x</p:attrName>
                                        </p:attrNameLst>
                                      </p:cBhvr>
                                      <p:tavLst>
                                        <p:tav tm="0">
                                          <p:val>
                                            <p:strVal val="0-#ppt_w/2"/>
                                          </p:val>
                                        </p:tav>
                                        <p:tav tm="100000">
                                          <p:val>
                                            <p:strVal val="#ppt_x"/>
                                          </p:val>
                                        </p:tav>
                                      </p:tavLst>
                                    </p:anim>
                                    <p:anim calcmode="lin" valueType="num">
                                      <p:cBhvr>
                                        <p:cTn id="24" dur="1000" fill="hold"/>
                                        <p:tgtEl>
                                          <p:spTgt spid="551"/>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23" presetClass="entr" presetSubtype="16" fill="hold" grpId="0" nodeType="afterEffect">
                                  <p:stCondLst>
                                    <p:cond delay="500"/>
                                  </p:stCondLst>
                                  <p:iterate>
                                    <p:tmAbs val="0"/>
                                  </p:iterate>
                                  <p:childTnLst>
                                    <p:set>
                                      <p:cBhvr>
                                        <p:cTn id="27" fill="hold"/>
                                        <p:tgtEl>
                                          <p:spTgt spid="552"/>
                                        </p:tgtEl>
                                        <p:attrNameLst>
                                          <p:attrName>style.visibility</p:attrName>
                                        </p:attrNameLst>
                                      </p:cBhvr>
                                      <p:to>
                                        <p:strVal val="visible"/>
                                      </p:to>
                                    </p:set>
                                    <p:anim calcmode="lin" valueType="num">
                                      <p:cBhvr>
                                        <p:cTn id="28" dur="750" fill="hold"/>
                                        <p:tgtEl>
                                          <p:spTgt spid="552"/>
                                        </p:tgtEl>
                                        <p:attrNameLst>
                                          <p:attrName>ppt_w</p:attrName>
                                        </p:attrNameLst>
                                      </p:cBhvr>
                                      <p:tavLst>
                                        <p:tav tm="0">
                                          <p:val>
                                            <p:fltVal val="0"/>
                                          </p:val>
                                        </p:tav>
                                        <p:tav tm="100000">
                                          <p:val>
                                            <p:strVal val="#ppt_w"/>
                                          </p:val>
                                        </p:tav>
                                      </p:tavLst>
                                    </p:anim>
                                    <p:anim calcmode="lin" valueType="num">
                                      <p:cBhvr>
                                        <p:cTn id="29" dur="750" fill="hold"/>
                                        <p:tgtEl>
                                          <p:spTgt spid="5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0" animBg="1" advAuto="0"/>
      <p:bldP spid="544" grpId="0" animBg="1" advAuto="0"/>
      <p:bldP spid="549" grpId="0" animBg="1" advAuto="0"/>
      <p:bldP spid="550" grpId="0" animBg="1" advAuto="0"/>
      <p:bldP spid="551" grpId="0" animBg="1" advAuto="0"/>
      <p:bldP spid="552"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grpSp>
        <p:nvGrpSpPr>
          <p:cNvPr id="557" name="Group 557"/>
          <p:cNvGrpSpPr/>
          <p:nvPr/>
        </p:nvGrpSpPr>
        <p:grpSpPr>
          <a:xfrm>
            <a:off x="5469016" y="104621"/>
            <a:ext cx="3037443" cy="891670"/>
            <a:chOff x="0" y="0"/>
            <a:chExt cx="3037441" cy="891668"/>
          </a:xfrm>
        </p:grpSpPr>
        <p:sp>
          <p:nvSpPr>
            <p:cNvPr id="555" name="Shape 55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5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58"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561" name="Group 561"/>
          <p:cNvGrpSpPr/>
          <p:nvPr/>
        </p:nvGrpSpPr>
        <p:grpSpPr>
          <a:xfrm>
            <a:off x="5153070" y="990796"/>
            <a:ext cx="3171059" cy="901797"/>
            <a:chOff x="485999" y="-59179"/>
            <a:chExt cx="3171058" cy="901795"/>
          </a:xfrm>
        </p:grpSpPr>
        <p:pic>
          <p:nvPicPr>
            <p:cNvPr id="559"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560" name="Shape 560"/>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564" name="Group 564"/>
          <p:cNvGrpSpPr/>
          <p:nvPr/>
        </p:nvGrpSpPr>
        <p:grpSpPr>
          <a:xfrm>
            <a:off x="5033800" y="1773060"/>
            <a:ext cx="3507446" cy="725777"/>
            <a:chOff x="267585" y="85153"/>
            <a:chExt cx="3507444" cy="725776"/>
          </a:xfrm>
        </p:grpSpPr>
        <p:sp>
          <p:nvSpPr>
            <p:cNvPr id="562" name="Shape 562"/>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563"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67" name="Group 567"/>
          <p:cNvGrpSpPr/>
          <p:nvPr/>
        </p:nvGrpSpPr>
        <p:grpSpPr>
          <a:xfrm>
            <a:off x="5783018" y="2607861"/>
            <a:ext cx="3054163" cy="802064"/>
            <a:chOff x="342900" y="-553452"/>
            <a:chExt cx="3054161" cy="802063"/>
          </a:xfrm>
        </p:grpSpPr>
        <p:sp>
          <p:nvSpPr>
            <p:cNvPr id="565" name="Shape 565"/>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66"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70" name="Group 570"/>
          <p:cNvGrpSpPr/>
          <p:nvPr/>
        </p:nvGrpSpPr>
        <p:grpSpPr>
          <a:xfrm>
            <a:off x="5054475" y="2944083"/>
            <a:ext cx="3368248" cy="935021"/>
            <a:chOff x="1989823" y="-47045"/>
            <a:chExt cx="3368246" cy="935020"/>
          </a:xfrm>
        </p:grpSpPr>
        <p:pic>
          <p:nvPicPr>
            <p:cNvPr id="568"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69" name="Shape 569"/>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73" name="Group 573"/>
          <p:cNvGrpSpPr/>
          <p:nvPr/>
        </p:nvGrpSpPr>
        <p:grpSpPr>
          <a:xfrm>
            <a:off x="5666399" y="3716283"/>
            <a:ext cx="2211829" cy="915352"/>
            <a:chOff x="0" y="197334"/>
            <a:chExt cx="2211828" cy="915350"/>
          </a:xfrm>
        </p:grpSpPr>
        <p:sp>
          <p:nvSpPr>
            <p:cNvPr id="571" name="Shape 571"/>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72"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5" name="Shape 575"/>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588"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spTree>
    <p:extLst>
      <p:ext uri="{BB962C8B-B14F-4D97-AF65-F5344CB8AC3E}">
        <p14:creationId xmlns:p14="http://schemas.microsoft.com/office/powerpoint/2010/main" val="1121475817"/>
      </p:ext>
    </p:extLst>
  </p:cSld>
  <p:clrMapOvr>
    <a:masterClrMapping/>
  </p:clrMapOvr>
  <mc:AlternateContent xmlns:mc="http://schemas.openxmlformats.org/markup-compatibility/2006">
    <mc:Choice xmlns:p14="http://schemas.microsoft.com/office/powerpoint/2010/main" Requires="p14">
      <p:transition p14:dur="0" advClick="0" advTm="1000"/>
    </mc:Choice>
    <mc:Fallback>
      <p:transition xmlns:p14="http://schemas.microsoft.com/office/powerpoint/2010/main" advClick="0" advTm="100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577"/>
                                        </p:tgtEl>
                                        <p:attrNameLst>
                                          <p:attrName>style.visibility</p:attrName>
                                        </p:attrNameLst>
                                      </p:cBhvr>
                                      <p:to>
                                        <p:strVal val="visible"/>
                                      </p:to>
                                    </p:set>
                                    <p:anim calcmode="lin" valueType="num">
                                      <p:cBhvr>
                                        <p:cTn id="13" dur="500" fill="hold"/>
                                        <p:tgtEl>
                                          <p:spTgt spid="577"/>
                                        </p:tgtEl>
                                        <p:attrNameLst>
                                          <p:attrName>ppt_w</p:attrName>
                                        </p:attrNameLst>
                                      </p:cBhvr>
                                      <p:tavLst>
                                        <p:tav tm="0">
                                          <p:val>
                                            <p:fltVal val="0"/>
                                          </p:val>
                                        </p:tav>
                                        <p:tav tm="100000">
                                          <p:val>
                                            <p:strVal val="#ppt_w"/>
                                          </p:val>
                                        </p:tav>
                                      </p:tavLst>
                                    </p:anim>
                                    <p:anim calcmode="lin" valueType="num">
                                      <p:cBhvr>
                                        <p:cTn id="14" dur="500" fill="hold"/>
                                        <p:tgtEl>
                                          <p:spTgt spid="57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iterate>
                                    <p:tmAbs val="0"/>
                                  </p:iterate>
                                  <p:childTnLst>
                                    <p:set>
                                      <p:cBhvr>
                                        <p:cTn id="18" fill="hold"/>
                                        <p:tgtEl>
                                          <p:spTgt spid="578"/>
                                        </p:tgtEl>
                                        <p:attrNameLst>
                                          <p:attrName>style.visibility</p:attrName>
                                        </p:attrNameLst>
                                      </p:cBhvr>
                                      <p:to>
                                        <p:strVal val="visible"/>
                                      </p:to>
                                    </p:set>
                                    <p:anim calcmode="lin" valueType="num">
                                      <p:cBhvr>
                                        <p:cTn id="19" dur="350" fill="hold"/>
                                        <p:tgtEl>
                                          <p:spTgt spid="578"/>
                                        </p:tgtEl>
                                        <p:attrNameLst>
                                          <p:attrName>ppt_w</p:attrName>
                                        </p:attrNameLst>
                                      </p:cBhvr>
                                      <p:tavLst>
                                        <p:tav tm="0">
                                          <p:val>
                                            <p:fltVal val="0"/>
                                          </p:val>
                                        </p:tav>
                                        <p:tav tm="100000">
                                          <p:val>
                                            <p:strVal val="#ppt_w"/>
                                          </p:val>
                                        </p:tav>
                                      </p:tavLst>
                                    </p:anim>
                                    <p:anim calcmode="lin" valueType="num">
                                      <p:cBhvr>
                                        <p:cTn id="20" dur="350" fill="hold"/>
                                        <p:tgtEl>
                                          <p:spTgt spid="57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iterate>
                                    <p:tmAbs val="0"/>
                                  </p:iterate>
                                  <p:childTnLst>
                                    <p:set>
                                      <p:cBhvr>
                                        <p:cTn id="24" fill="hold"/>
                                        <p:tgtEl>
                                          <p:spTgt spid="579"/>
                                        </p:tgtEl>
                                        <p:attrNameLst>
                                          <p:attrName>style.visibility</p:attrName>
                                        </p:attrNameLst>
                                      </p:cBhvr>
                                      <p:to>
                                        <p:strVal val="visible"/>
                                      </p:to>
                                    </p:set>
                                    <p:anim calcmode="lin" valueType="num">
                                      <p:cBhvr>
                                        <p:cTn id="25" dur="250" fill="hold"/>
                                        <p:tgtEl>
                                          <p:spTgt spid="579"/>
                                        </p:tgtEl>
                                        <p:attrNameLst>
                                          <p:attrName>ppt_w</p:attrName>
                                        </p:attrNameLst>
                                      </p:cBhvr>
                                      <p:tavLst>
                                        <p:tav tm="0">
                                          <p:val>
                                            <p:fltVal val="0"/>
                                          </p:val>
                                        </p:tav>
                                        <p:tav tm="100000">
                                          <p:val>
                                            <p:strVal val="#ppt_w"/>
                                          </p:val>
                                        </p:tav>
                                      </p:tavLst>
                                    </p:anim>
                                    <p:anim calcmode="lin" valueType="num">
                                      <p:cBhvr>
                                        <p:cTn id="26" dur="250" fill="hold"/>
                                        <p:tgtEl>
                                          <p:spTgt spid="57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iterate>
                                    <p:tmAbs val="0"/>
                                  </p:iterate>
                                  <p:childTnLst>
                                    <p:set>
                                      <p:cBhvr>
                                        <p:cTn id="30" fill="hold"/>
                                        <p:tgtEl>
                                          <p:spTgt spid="580"/>
                                        </p:tgtEl>
                                        <p:attrNameLst>
                                          <p:attrName>style.visibility</p:attrName>
                                        </p:attrNameLst>
                                      </p:cBhvr>
                                      <p:to>
                                        <p:strVal val="visible"/>
                                      </p:to>
                                    </p:set>
                                    <p:anim calcmode="lin" valueType="num">
                                      <p:cBhvr>
                                        <p:cTn id="31" dur="200" fill="hold"/>
                                        <p:tgtEl>
                                          <p:spTgt spid="580"/>
                                        </p:tgtEl>
                                        <p:attrNameLst>
                                          <p:attrName>ppt_w</p:attrName>
                                        </p:attrNameLst>
                                      </p:cBhvr>
                                      <p:tavLst>
                                        <p:tav tm="0">
                                          <p:val>
                                            <p:fltVal val="0"/>
                                          </p:val>
                                        </p:tav>
                                        <p:tav tm="100000">
                                          <p:val>
                                            <p:strVal val="#ppt_w"/>
                                          </p:val>
                                        </p:tav>
                                      </p:tavLst>
                                    </p:anim>
                                    <p:anim calcmode="lin" valueType="num">
                                      <p:cBhvr>
                                        <p:cTn id="32" dur="200" fill="hold"/>
                                        <p:tgtEl>
                                          <p:spTgt spid="580"/>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iterate>
                                    <p:tmAbs val="0"/>
                                  </p:iterate>
                                  <p:childTnLst>
                                    <p:set>
                                      <p:cBhvr>
                                        <p:cTn id="36" fill="hold"/>
                                        <p:tgtEl>
                                          <p:spTgt spid="581"/>
                                        </p:tgtEl>
                                        <p:attrNameLst>
                                          <p:attrName>style.visibility</p:attrName>
                                        </p:attrNameLst>
                                      </p:cBhvr>
                                      <p:to>
                                        <p:strVal val="visible"/>
                                      </p:to>
                                    </p:set>
                                    <p:anim calcmode="lin" valueType="num">
                                      <p:cBhvr>
                                        <p:cTn id="37" dur="250" fill="hold"/>
                                        <p:tgtEl>
                                          <p:spTgt spid="581"/>
                                        </p:tgtEl>
                                        <p:attrNameLst>
                                          <p:attrName>ppt_w</p:attrName>
                                        </p:attrNameLst>
                                      </p:cBhvr>
                                      <p:tavLst>
                                        <p:tav tm="0">
                                          <p:val>
                                            <p:fltVal val="0"/>
                                          </p:val>
                                        </p:tav>
                                        <p:tav tm="100000">
                                          <p:val>
                                            <p:strVal val="#ppt_w"/>
                                          </p:val>
                                        </p:tav>
                                      </p:tavLst>
                                    </p:anim>
                                    <p:anim calcmode="lin" valueType="num">
                                      <p:cBhvr>
                                        <p:cTn id="38" dur="250" fill="hold"/>
                                        <p:tgtEl>
                                          <p:spTgt spid="581"/>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iterate>
                                    <p:tmAbs val="0"/>
                                  </p:iterate>
                                  <p:childTnLst>
                                    <p:set>
                                      <p:cBhvr>
                                        <p:cTn id="42" fill="hold"/>
                                        <p:tgtEl>
                                          <p:spTgt spid="582"/>
                                        </p:tgtEl>
                                        <p:attrNameLst>
                                          <p:attrName>style.visibility</p:attrName>
                                        </p:attrNameLst>
                                      </p:cBhvr>
                                      <p:to>
                                        <p:strVal val="visible"/>
                                      </p:to>
                                    </p:set>
                                    <p:anim calcmode="lin" valueType="num">
                                      <p:cBhvr>
                                        <p:cTn id="43" dur="100" fill="hold"/>
                                        <p:tgtEl>
                                          <p:spTgt spid="582"/>
                                        </p:tgtEl>
                                        <p:attrNameLst>
                                          <p:attrName>ppt_w</p:attrName>
                                        </p:attrNameLst>
                                      </p:cBhvr>
                                      <p:tavLst>
                                        <p:tav tm="0">
                                          <p:val>
                                            <p:fltVal val="0"/>
                                          </p:val>
                                        </p:tav>
                                        <p:tav tm="100000">
                                          <p:val>
                                            <p:strVal val="#ppt_w"/>
                                          </p:val>
                                        </p:tav>
                                      </p:tavLst>
                                    </p:anim>
                                    <p:anim calcmode="lin" valueType="num">
                                      <p:cBhvr>
                                        <p:cTn id="44" dur="100" fill="hold"/>
                                        <p:tgtEl>
                                          <p:spTgt spid="582"/>
                                        </p:tgtEl>
                                        <p:attrNameLst>
                                          <p:attrName>ppt_h</p:attrName>
                                        </p:attrNameLst>
                                      </p:cBhvr>
                                      <p:tavLst>
                                        <p:tav tm="0">
                                          <p:val>
                                            <p:fltVal val="0"/>
                                          </p:val>
                                        </p:tav>
                                        <p:tav tm="100000">
                                          <p:val>
                                            <p:strVal val="#ppt_h"/>
                                          </p:val>
                                        </p:tav>
                                      </p:tavLst>
                                    </p:anim>
                                  </p:childTnLst>
                                </p:cTn>
                              </p:par>
                            </p:childTnLst>
                          </p:cTn>
                        </p:par>
                        <p:par>
                          <p:cTn id="45" fill="hold">
                            <p:stCondLst>
                              <p:cond delay="100"/>
                            </p:stCondLst>
                            <p:childTnLst>
                              <p:par>
                                <p:cTn id="46" presetID="23" presetClass="entr" presetSubtype="16" fill="hold" grpId="0" nodeType="afterEffect">
                                  <p:stCondLst>
                                    <p:cond delay="0"/>
                                  </p:stCondLst>
                                  <p:iterate>
                                    <p:tmAbs val="0"/>
                                  </p:iterate>
                                  <p:childTnLst>
                                    <p:set>
                                      <p:cBhvr>
                                        <p:cTn id="47" fill="hold"/>
                                        <p:tgtEl>
                                          <p:spTgt spid="583"/>
                                        </p:tgtEl>
                                        <p:attrNameLst>
                                          <p:attrName>style.visibility</p:attrName>
                                        </p:attrNameLst>
                                      </p:cBhvr>
                                      <p:to>
                                        <p:strVal val="visible"/>
                                      </p:to>
                                    </p:set>
                                    <p:anim calcmode="lin" valueType="num">
                                      <p:cBhvr>
                                        <p:cTn id="48" dur="150" fill="hold"/>
                                        <p:tgtEl>
                                          <p:spTgt spid="583"/>
                                        </p:tgtEl>
                                        <p:attrNameLst>
                                          <p:attrName>ppt_w</p:attrName>
                                        </p:attrNameLst>
                                      </p:cBhvr>
                                      <p:tavLst>
                                        <p:tav tm="0">
                                          <p:val>
                                            <p:fltVal val="0"/>
                                          </p:val>
                                        </p:tav>
                                        <p:tav tm="100000">
                                          <p:val>
                                            <p:strVal val="#ppt_w"/>
                                          </p:val>
                                        </p:tav>
                                      </p:tavLst>
                                    </p:anim>
                                    <p:anim calcmode="lin" valueType="num">
                                      <p:cBhvr>
                                        <p:cTn id="49" dur="150" fill="hold"/>
                                        <p:tgtEl>
                                          <p:spTgt spid="583"/>
                                        </p:tgtEl>
                                        <p:attrNameLst>
                                          <p:attrName>ppt_h</p:attrName>
                                        </p:attrNameLst>
                                      </p:cBhvr>
                                      <p:tavLst>
                                        <p:tav tm="0">
                                          <p:val>
                                            <p:fltVal val="0"/>
                                          </p:val>
                                        </p:tav>
                                        <p:tav tm="100000">
                                          <p:val>
                                            <p:strVal val="#ppt_h"/>
                                          </p:val>
                                        </p:tav>
                                      </p:tavLst>
                                    </p:anim>
                                  </p:childTnLst>
                                </p:cTn>
                              </p:par>
                            </p:childTnLst>
                          </p:cTn>
                        </p:par>
                        <p:par>
                          <p:cTn id="50" fill="hold">
                            <p:stCondLst>
                              <p:cond delay="250"/>
                            </p:stCondLst>
                            <p:childTnLst>
                              <p:par>
                                <p:cTn id="51" presetID="23" presetClass="entr" presetSubtype="16" fill="hold" grpId="0" nodeType="afterEffect">
                                  <p:stCondLst>
                                    <p:cond delay="0"/>
                                  </p:stCondLst>
                                  <p:iterate>
                                    <p:tmAbs val="0"/>
                                  </p:iterate>
                                  <p:childTnLst>
                                    <p:set>
                                      <p:cBhvr>
                                        <p:cTn id="52" fill="hold"/>
                                        <p:tgtEl>
                                          <p:spTgt spid="584"/>
                                        </p:tgtEl>
                                        <p:attrNameLst>
                                          <p:attrName>style.visibility</p:attrName>
                                        </p:attrNameLst>
                                      </p:cBhvr>
                                      <p:to>
                                        <p:strVal val="visible"/>
                                      </p:to>
                                    </p:set>
                                    <p:anim calcmode="lin" valueType="num">
                                      <p:cBhvr>
                                        <p:cTn id="53" dur="200" fill="hold"/>
                                        <p:tgtEl>
                                          <p:spTgt spid="584"/>
                                        </p:tgtEl>
                                        <p:attrNameLst>
                                          <p:attrName>ppt_w</p:attrName>
                                        </p:attrNameLst>
                                      </p:cBhvr>
                                      <p:tavLst>
                                        <p:tav tm="0">
                                          <p:val>
                                            <p:fltVal val="0"/>
                                          </p:val>
                                        </p:tav>
                                        <p:tav tm="100000">
                                          <p:val>
                                            <p:strVal val="#ppt_w"/>
                                          </p:val>
                                        </p:tav>
                                      </p:tavLst>
                                    </p:anim>
                                    <p:anim calcmode="lin" valueType="num">
                                      <p:cBhvr>
                                        <p:cTn id="54" dur="200" fill="hold"/>
                                        <p:tgtEl>
                                          <p:spTgt spid="584"/>
                                        </p:tgtEl>
                                        <p:attrNameLst>
                                          <p:attrName>ppt_h</p:attrName>
                                        </p:attrNameLst>
                                      </p:cBhvr>
                                      <p:tavLst>
                                        <p:tav tm="0">
                                          <p:val>
                                            <p:fltVal val="0"/>
                                          </p:val>
                                        </p:tav>
                                        <p:tav tm="100000">
                                          <p:val>
                                            <p:strVal val="#ppt_h"/>
                                          </p:val>
                                        </p:tav>
                                      </p:tavLst>
                                    </p:anim>
                                  </p:childTnLst>
                                </p:cTn>
                              </p:par>
                            </p:childTnLst>
                          </p:cTn>
                        </p:par>
                        <p:par>
                          <p:cTn id="55" fill="hold">
                            <p:stCondLst>
                              <p:cond delay="450"/>
                            </p:stCondLst>
                            <p:childTnLst>
                              <p:par>
                                <p:cTn id="56" presetID="23" presetClass="entr" presetSubtype="16" fill="hold" grpId="0" nodeType="afterEffect">
                                  <p:stCondLst>
                                    <p:cond delay="0"/>
                                  </p:stCondLst>
                                  <p:iterate>
                                    <p:tmAbs val="0"/>
                                  </p:iterate>
                                  <p:childTnLst>
                                    <p:set>
                                      <p:cBhvr>
                                        <p:cTn id="57" fill="hold"/>
                                        <p:tgtEl>
                                          <p:spTgt spid="585"/>
                                        </p:tgtEl>
                                        <p:attrNameLst>
                                          <p:attrName>style.visibility</p:attrName>
                                        </p:attrNameLst>
                                      </p:cBhvr>
                                      <p:to>
                                        <p:strVal val="visible"/>
                                      </p:to>
                                    </p:set>
                                    <p:anim calcmode="lin" valueType="num">
                                      <p:cBhvr>
                                        <p:cTn id="58" dur="100" fill="hold"/>
                                        <p:tgtEl>
                                          <p:spTgt spid="585"/>
                                        </p:tgtEl>
                                        <p:attrNameLst>
                                          <p:attrName>ppt_w</p:attrName>
                                        </p:attrNameLst>
                                      </p:cBhvr>
                                      <p:tavLst>
                                        <p:tav tm="0">
                                          <p:val>
                                            <p:fltVal val="0"/>
                                          </p:val>
                                        </p:tav>
                                        <p:tav tm="100000">
                                          <p:val>
                                            <p:strVal val="#ppt_w"/>
                                          </p:val>
                                        </p:tav>
                                      </p:tavLst>
                                    </p:anim>
                                    <p:anim calcmode="lin" valueType="num">
                                      <p:cBhvr>
                                        <p:cTn id="59" dur="100" fill="hold"/>
                                        <p:tgtEl>
                                          <p:spTgt spid="585"/>
                                        </p:tgtEl>
                                        <p:attrNameLst>
                                          <p:attrName>ppt_h</p:attrName>
                                        </p:attrNameLst>
                                      </p:cBhvr>
                                      <p:tavLst>
                                        <p:tav tm="0">
                                          <p:val>
                                            <p:fltVal val="0"/>
                                          </p:val>
                                        </p:tav>
                                        <p:tav tm="100000">
                                          <p:val>
                                            <p:strVal val="#ppt_h"/>
                                          </p:val>
                                        </p:tav>
                                      </p:tavLst>
                                    </p:anim>
                                  </p:childTnLst>
                                </p:cTn>
                              </p:par>
                            </p:childTnLst>
                          </p:cTn>
                        </p:par>
                        <p:par>
                          <p:cTn id="60" fill="hold">
                            <p:stCondLst>
                              <p:cond delay="550"/>
                            </p:stCondLst>
                            <p:childTnLst>
                              <p:par>
                                <p:cTn id="61" presetID="23" presetClass="entr" presetSubtype="16" fill="hold" grpId="0" nodeType="afterEffect">
                                  <p:stCondLst>
                                    <p:cond delay="0"/>
                                  </p:stCondLst>
                                  <p:iterate>
                                    <p:tmAbs val="0"/>
                                  </p:iterate>
                                  <p:childTnLst>
                                    <p:set>
                                      <p:cBhvr>
                                        <p:cTn id="62" fill="hold"/>
                                        <p:tgtEl>
                                          <p:spTgt spid="586"/>
                                        </p:tgtEl>
                                        <p:attrNameLst>
                                          <p:attrName>style.visibility</p:attrName>
                                        </p:attrNameLst>
                                      </p:cBhvr>
                                      <p:to>
                                        <p:strVal val="visible"/>
                                      </p:to>
                                    </p:set>
                                    <p:anim calcmode="lin" valueType="num">
                                      <p:cBhvr>
                                        <p:cTn id="63" dur="150" fill="hold"/>
                                        <p:tgtEl>
                                          <p:spTgt spid="586"/>
                                        </p:tgtEl>
                                        <p:attrNameLst>
                                          <p:attrName>ppt_w</p:attrName>
                                        </p:attrNameLst>
                                      </p:cBhvr>
                                      <p:tavLst>
                                        <p:tav tm="0">
                                          <p:val>
                                            <p:fltVal val="0"/>
                                          </p:val>
                                        </p:tav>
                                        <p:tav tm="100000">
                                          <p:val>
                                            <p:strVal val="#ppt_w"/>
                                          </p:val>
                                        </p:tav>
                                      </p:tavLst>
                                    </p:anim>
                                    <p:anim calcmode="lin" valueType="num">
                                      <p:cBhvr>
                                        <p:cTn id="64" dur="150" fill="hold"/>
                                        <p:tgtEl>
                                          <p:spTgt spid="586"/>
                                        </p:tgtEl>
                                        <p:attrNameLst>
                                          <p:attrName>ppt_h</p:attrName>
                                        </p:attrNameLst>
                                      </p:cBhvr>
                                      <p:tavLst>
                                        <p:tav tm="0">
                                          <p:val>
                                            <p:fltVal val="0"/>
                                          </p:val>
                                        </p:tav>
                                        <p:tav tm="100000">
                                          <p:val>
                                            <p:strVal val="#ppt_h"/>
                                          </p:val>
                                        </p:tav>
                                      </p:tavLst>
                                    </p:anim>
                                  </p:childTnLst>
                                </p:cTn>
                              </p:par>
                            </p:childTnLst>
                          </p:cTn>
                        </p:par>
                        <p:par>
                          <p:cTn id="65" fill="hold">
                            <p:stCondLst>
                              <p:cond delay="700"/>
                            </p:stCondLst>
                            <p:childTnLst>
                              <p:par>
                                <p:cTn id="66" presetID="23" presetClass="entr" presetSubtype="16" fill="hold" grpId="0" nodeType="afterEffect">
                                  <p:stCondLst>
                                    <p:cond delay="0"/>
                                  </p:stCondLst>
                                  <p:iterate>
                                    <p:tmAbs val="0"/>
                                  </p:iterate>
                                  <p:childTnLst>
                                    <p:set>
                                      <p:cBhvr>
                                        <p:cTn id="67" fill="hold"/>
                                        <p:tgtEl>
                                          <p:spTgt spid="589"/>
                                        </p:tgtEl>
                                        <p:attrNameLst>
                                          <p:attrName>style.visibility</p:attrName>
                                        </p:attrNameLst>
                                      </p:cBhvr>
                                      <p:to>
                                        <p:strVal val="visible"/>
                                      </p:to>
                                    </p:set>
                                    <p:anim calcmode="lin" valueType="num">
                                      <p:cBhvr>
                                        <p:cTn id="68" dur="150" fill="hold"/>
                                        <p:tgtEl>
                                          <p:spTgt spid="589"/>
                                        </p:tgtEl>
                                        <p:attrNameLst>
                                          <p:attrName>ppt_w</p:attrName>
                                        </p:attrNameLst>
                                      </p:cBhvr>
                                      <p:tavLst>
                                        <p:tav tm="0">
                                          <p:val>
                                            <p:fltVal val="0"/>
                                          </p:val>
                                        </p:tav>
                                        <p:tav tm="100000">
                                          <p:val>
                                            <p:strVal val="#ppt_w"/>
                                          </p:val>
                                        </p:tav>
                                      </p:tavLst>
                                    </p:anim>
                                    <p:anim calcmode="lin" valueType="num">
                                      <p:cBhvr>
                                        <p:cTn id="69" dur="150" fill="hold"/>
                                        <p:tgtEl>
                                          <p:spTgt spid="589"/>
                                        </p:tgtEl>
                                        <p:attrNameLst>
                                          <p:attrName>ppt_h</p:attrName>
                                        </p:attrNameLst>
                                      </p:cBhvr>
                                      <p:tavLst>
                                        <p:tav tm="0">
                                          <p:val>
                                            <p:fltVal val="0"/>
                                          </p:val>
                                        </p:tav>
                                        <p:tav tm="100000">
                                          <p:val>
                                            <p:strVal val="#ppt_h"/>
                                          </p:val>
                                        </p:tav>
                                      </p:tavLst>
                                    </p:anim>
                                  </p:childTnLst>
                                </p:cTn>
                              </p:par>
                            </p:childTnLst>
                          </p:cTn>
                        </p:par>
                        <p:par>
                          <p:cTn id="70" fill="hold">
                            <p:stCondLst>
                              <p:cond delay="850"/>
                            </p:stCondLst>
                            <p:childTnLst>
                              <p:par>
                                <p:cTn id="71" presetID="23" presetClass="entr" presetSubtype="16" fill="hold" grpId="0" nodeType="afterEffect">
                                  <p:stCondLst>
                                    <p:cond delay="0"/>
                                  </p:stCondLst>
                                  <p:iterate>
                                    <p:tmAbs val="0"/>
                                  </p:iterate>
                                  <p:childTnLst>
                                    <p:set>
                                      <p:cBhvr>
                                        <p:cTn id="72" fill="hold"/>
                                        <p:tgtEl>
                                          <p:spTgt spid="590"/>
                                        </p:tgtEl>
                                        <p:attrNameLst>
                                          <p:attrName>style.visibility</p:attrName>
                                        </p:attrNameLst>
                                      </p:cBhvr>
                                      <p:to>
                                        <p:strVal val="visible"/>
                                      </p:to>
                                    </p:set>
                                    <p:anim calcmode="lin" valueType="num">
                                      <p:cBhvr>
                                        <p:cTn id="73" dur="150" fill="hold"/>
                                        <p:tgtEl>
                                          <p:spTgt spid="590"/>
                                        </p:tgtEl>
                                        <p:attrNameLst>
                                          <p:attrName>ppt_w</p:attrName>
                                        </p:attrNameLst>
                                      </p:cBhvr>
                                      <p:tavLst>
                                        <p:tav tm="0">
                                          <p:val>
                                            <p:fltVal val="0"/>
                                          </p:val>
                                        </p:tav>
                                        <p:tav tm="100000">
                                          <p:val>
                                            <p:strVal val="#ppt_w"/>
                                          </p:val>
                                        </p:tav>
                                      </p:tavLst>
                                    </p:anim>
                                    <p:anim calcmode="lin" valueType="num">
                                      <p:cBhvr>
                                        <p:cTn id="74" dur="150" fill="hold"/>
                                        <p:tgtEl>
                                          <p:spTgt spid="590"/>
                                        </p:tgtEl>
                                        <p:attrNameLst>
                                          <p:attrName>ppt_h</p:attrName>
                                        </p:attrNameLst>
                                      </p:cBhvr>
                                      <p:tavLst>
                                        <p:tav tm="0">
                                          <p:val>
                                            <p:fltVal val="0"/>
                                          </p:val>
                                        </p:tav>
                                        <p:tav tm="100000">
                                          <p:val>
                                            <p:strVal val="#ppt_h"/>
                                          </p:val>
                                        </p:tav>
                                      </p:tavLst>
                                    </p:anim>
                                  </p:childTnLst>
                                </p:cTn>
                              </p:par>
                            </p:childTnLst>
                          </p:cTn>
                        </p:par>
                        <p:par>
                          <p:cTn id="75" fill="hold">
                            <p:stCondLst>
                              <p:cond delay="1000"/>
                            </p:stCondLst>
                            <p:childTnLst>
                              <p:par>
                                <p:cTn id="76" presetID="23" presetClass="entr" presetSubtype="16" fill="hold" grpId="0" nodeType="afterEffect">
                                  <p:stCondLst>
                                    <p:cond delay="0"/>
                                  </p:stCondLst>
                                  <p:iterate>
                                    <p:tmAbs val="0"/>
                                  </p:iterate>
                                  <p:childTnLst>
                                    <p:set>
                                      <p:cBhvr>
                                        <p:cTn id="77" fill="hold"/>
                                        <p:tgtEl>
                                          <p:spTgt spid="591"/>
                                        </p:tgtEl>
                                        <p:attrNameLst>
                                          <p:attrName>style.visibility</p:attrName>
                                        </p:attrNameLst>
                                      </p:cBhvr>
                                      <p:to>
                                        <p:strVal val="visible"/>
                                      </p:to>
                                    </p:set>
                                    <p:anim calcmode="lin" valueType="num">
                                      <p:cBhvr>
                                        <p:cTn id="78" dur="150" fill="hold"/>
                                        <p:tgtEl>
                                          <p:spTgt spid="591"/>
                                        </p:tgtEl>
                                        <p:attrNameLst>
                                          <p:attrName>ppt_w</p:attrName>
                                        </p:attrNameLst>
                                      </p:cBhvr>
                                      <p:tavLst>
                                        <p:tav tm="0">
                                          <p:val>
                                            <p:fltVal val="0"/>
                                          </p:val>
                                        </p:tav>
                                        <p:tav tm="100000">
                                          <p:val>
                                            <p:strVal val="#ppt_w"/>
                                          </p:val>
                                        </p:tav>
                                      </p:tavLst>
                                    </p:anim>
                                    <p:anim calcmode="lin" valueType="num">
                                      <p:cBhvr>
                                        <p:cTn id="79" dur="150" fill="hold"/>
                                        <p:tgtEl>
                                          <p:spTgt spid="591"/>
                                        </p:tgtEl>
                                        <p:attrNameLst>
                                          <p:attrName>ppt_h</p:attrName>
                                        </p:attrNameLst>
                                      </p:cBhvr>
                                      <p:tavLst>
                                        <p:tav tm="0">
                                          <p:val>
                                            <p:fltVal val="0"/>
                                          </p:val>
                                        </p:tav>
                                        <p:tav tm="100000">
                                          <p:val>
                                            <p:strVal val="#ppt_h"/>
                                          </p:val>
                                        </p:tav>
                                      </p:tavLst>
                                    </p:anim>
                                  </p:childTnLst>
                                </p:cTn>
                              </p:par>
                            </p:childTnLst>
                          </p:cTn>
                        </p:par>
                        <p:par>
                          <p:cTn id="80" fill="hold">
                            <p:stCondLst>
                              <p:cond delay="1150"/>
                            </p:stCondLst>
                            <p:childTnLst>
                              <p:par>
                                <p:cTn id="81" presetID="23" presetClass="entr" presetSubtype="16" fill="hold" grpId="0" nodeType="afterEffect">
                                  <p:stCondLst>
                                    <p:cond delay="0"/>
                                  </p:stCondLst>
                                  <p:iterate>
                                    <p:tmAbs val="0"/>
                                  </p:iterate>
                                  <p:childTnLst>
                                    <p:set>
                                      <p:cBhvr>
                                        <p:cTn id="82" fill="hold"/>
                                        <p:tgtEl>
                                          <p:spTgt spid="592"/>
                                        </p:tgtEl>
                                        <p:attrNameLst>
                                          <p:attrName>style.visibility</p:attrName>
                                        </p:attrNameLst>
                                      </p:cBhvr>
                                      <p:to>
                                        <p:strVal val="visible"/>
                                      </p:to>
                                    </p:set>
                                    <p:anim calcmode="lin" valueType="num">
                                      <p:cBhvr>
                                        <p:cTn id="83" dur="150" fill="hold"/>
                                        <p:tgtEl>
                                          <p:spTgt spid="592"/>
                                        </p:tgtEl>
                                        <p:attrNameLst>
                                          <p:attrName>ppt_w</p:attrName>
                                        </p:attrNameLst>
                                      </p:cBhvr>
                                      <p:tavLst>
                                        <p:tav tm="0">
                                          <p:val>
                                            <p:fltVal val="0"/>
                                          </p:val>
                                        </p:tav>
                                        <p:tav tm="100000">
                                          <p:val>
                                            <p:strVal val="#ppt_w"/>
                                          </p:val>
                                        </p:tav>
                                      </p:tavLst>
                                    </p:anim>
                                    <p:anim calcmode="lin" valueType="num">
                                      <p:cBhvr>
                                        <p:cTn id="84" dur="150" fill="hold"/>
                                        <p:tgtEl>
                                          <p:spTgt spid="592"/>
                                        </p:tgtEl>
                                        <p:attrNameLst>
                                          <p:attrName>ppt_h</p:attrName>
                                        </p:attrNameLst>
                                      </p:cBhvr>
                                      <p:tavLst>
                                        <p:tav tm="0">
                                          <p:val>
                                            <p:fltVal val="0"/>
                                          </p:val>
                                        </p:tav>
                                        <p:tav tm="100000">
                                          <p:val>
                                            <p:strVal val="#ppt_h"/>
                                          </p:val>
                                        </p:tav>
                                      </p:tavLst>
                                    </p:anim>
                                  </p:childTnLst>
                                </p:cTn>
                              </p:par>
                            </p:childTnLst>
                          </p:cTn>
                        </p:par>
                        <p:par>
                          <p:cTn id="85" fill="hold">
                            <p:stCondLst>
                              <p:cond delay="1300"/>
                            </p:stCondLst>
                            <p:childTnLst>
                              <p:par>
                                <p:cTn id="86" presetID="23" presetClass="entr" presetSubtype="16" fill="hold" grpId="0" nodeType="afterEffect">
                                  <p:stCondLst>
                                    <p:cond delay="0"/>
                                  </p:stCondLst>
                                  <p:iterate>
                                    <p:tmAbs val="0"/>
                                  </p:iterate>
                                  <p:childTnLst>
                                    <p:set>
                                      <p:cBhvr>
                                        <p:cTn id="87" fill="hold"/>
                                        <p:tgtEl>
                                          <p:spTgt spid="593"/>
                                        </p:tgtEl>
                                        <p:attrNameLst>
                                          <p:attrName>style.visibility</p:attrName>
                                        </p:attrNameLst>
                                      </p:cBhvr>
                                      <p:to>
                                        <p:strVal val="visible"/>
                                      </p:to>
                                    </p:set>
                                    <p:anim calcmode="lin" valueType="num">
                                      <p:cBhvr>
                                        <p:cTn id="88" dur="100" fill="hold"/>
                                        <p:tgtEl>
                                          <p:spTgt spid="593"/>
                                        </p:tgtEl>
                                        <p:attrNameLst>
                                          <p:attrName>ppt_w</p:attrName>
                                        </p:attrNameLst>
                                      </p:cBhvr>
                                      <p:tavLst>
                                        <p:tav tm="0">
                                          <p:val>
                                            <p:fltVal val="0"/>
                                          </p:val>
                                        </p:tav>
                                        <p:tav tm="100000">
                                          <p:val>
                                            <p:strVal val="#ppt_w"/>
                                          </p:val>
                                        </p:tav>
                                      </p:tavLst>
                                    </p:anim>
                                    <p:anim calcmode="lin" valueType="num">
                                      <p:cBhvr>
                                        <p:cTn id="89" dur="100" fill="hold"/>
                                        <p:tgtEl>
                                          <p:spTgt spid="593"/>
                                        </p:tgtEl>
                                        <p:attrNameLst>
                                          <p:attrName>ppt_h</p:attrName>
                                        </p:attrNameLst>
                                      </p:cBhvr>
                                      <p:tavLst>
                                        <p:tav tm="0">
                                          <p:val>
                                            <p:fltVal val="0"/>
                                          </p:val>
                                        </p:tav>
                                        <p:tav tm="100000">
                                          <p:val>
                                            <p:strVal val="#ppt_h"/>
                                          </p:val>
                                        </p:tav>
                                      </p:tavLst>
                                    </p:anim>
                                  </p:childTnLst>
                                </p:cTn>
                              </p:par>
                            </p:childTnLst>
                          </p:cTn>
                        </p:par>
                        <p:par>
                          <p:cTn id="90" fill="hold">
                            <p:stCondLst>
                              <p:cond delay="1400"/>
                            </p:stCondLst>
                            <p:childTnLst>
                              <p:par>
                                <p:cTn id="91" presetID="23" presetClass="entr" presetSubtype="16" fill="hold" grpId="0" nodeType="afterEffect">
                                  <p:stCondLst>
                                    <p:cond delay="0"/>
                                  </p:stCondLst>
                                  <p:iterate>
                                    <p:tmAbs val="0"/>
                                  </p:iterate>
                                  <p:childTnLst>
                                    <p:set>
                                      <p:cBhvr>
                                        <p:cTn id="92" fill="hold"/>
                                        <p:tgtEl>
                                          <p:spTgt spid="594"/>
                                        </p:tgtEl>
                                        <p:attrNameLst>
                                          <p:attrName>style.visibility</p:attrName>
                                        </p:attrNameLst>
                                      </p:cBhvr>
                                      <p:to>
                                        <p:strVal val="visible"/>
                                      </p:to>
                                    </p:set>
                                    <p:anim calcmode="lin" valueType="num">
                                      <p:cBhvr>
                                        <p:cTn id="93" dur="100" fill="hold"/>
                                        <p:tgtEl>
                                          <p:spTgt spid="594"/>
                                        </p:tgtEl>
                                        <p:attrNameLst>
                                          <p:attrName>ppt_w</p:attrName>
                                        </p:attrNameLst>
                                      </p:cBhvr>
                                      <p:tavLst>
                                        <p:tav tm="0">
                                          <p:val>
                                            <p:fltVal val="0"/>
                                          </p:val>
                                        </p:tav>
                                        <p:tav tm="100000">
                                          <p:val>
                                            <p:strVal val="#ppt_w"/>
                                          </p:val>
                                        </p:tav>
                                      </p:tavLst>
                                    </p:anim>
                                    <p:anim calcmode="lin" valueType="num">
                                      <p:cBhvr>
                                        <p:cTn id="94" dur="100" fill="hold"/>
                                        <p:tgtEl>
                                          <p:spTgt spid="594"/>
                                        </p:tgtEl>
                                        <p:attrNameLst>
                                          <p:attrName>ppt_h</p:attrName>
                                        </p:attrNameLst>
                                      </p:cBhvr>
                                      <p:tavLst>
                                        <p:tav tm="0">
                                          <p:val>
                                            <p:fltVal val="0"/>
                                          </p:val>
                                        </p:tav>
                                        <p:tav tm="100000">
                                          <p:val>
                                            <p:strVal val="#ppt_h"/>
                                          </p:val>
                                        </p:tav>
                                      </p:tavLst>
                                    </p:anim>
                                  </p:childTnLst>
                                </p:cTn>
                              </p:par>
                            </p:childTnLst>
                          </p:cTn>
                        </p:par>
                        <p:par>
                          <p:cTn id="95" fill="hold">
                            <p:stCondLst>
                              <p:cond delay="1500"/>
                            </p:stCondLst>
                            <p:childTnLst>
                              <p:par>
                                <p:cTn id="96" presetID="23" presetClass="entr" presetSubtype="16" fill="hold" grpId="0" nodeType="afterEffect">
                                  <p:stCondLst>
                                    <p:cond delay="0"/>
                                  </p:stCondLst>
                                  <p:iterate>
                                    <p:tmAbs val="0"/>
                                  </p:iterate>
                                  <p:childTnLst>
                                    <p:set>
                                      <p:cBhvr>
                                        <p:cTn id="97" fill="hold"/>
                                        <p:tgtEl>
                                          <p:spTgt spid="595"/>
                                        </p:tgtEl>
                                        <p:attrNameLst>
                                          <p:attrName>style.visibility</p:attrName>
                                        </p:attrNameLst>
                                      </p:cBhvr>
                                      <p:to>
                                        <p:strVal val="visible"/>
                                      </p:to>
                                    </p:set>
                                    <p:anim calcmode="lin" valueType="num">
                                      <p:cBhvr>
                                        <p:cTn id="98" dur="150" fill="hold"/>
                                        <p:tgtEl>
                                          <p:spTgt spid="595"/>
                                        </p:tgtEl>
                                        <p:attrNameLst>
                                          <p:attrName>ppt_w</p:attrName>
                                        </p:attrNameLst>
                                      </p:cBhvr>
                                      <p:tavLst>
                                        <p:tav tm="0">
                                          <p:val>
                                            <p:fltVal val="0"/>
                                          </p:val>
                                        </p:tav>
                                        <p:tav tm="100000">
                                          <p:val>
                                            <p:strVal val="#ppt_w"/>
                                          </p:val>
                                        </p:tav>
                                      </p:tavLst>
                                    </p:anim>
                                    <p:anim calcmode="lin" valueType="num">
                                      <p:cBhvr>
                                        <p:cTn id="99" dur="150" fill="hold"/>
                                        <p:tgtEl>
                                          <p:spTgt spid="595"/>
                                        </p:tgtEl>
                                        <p:attrNameLst>
                                          <p:attrName>ppt_h</p:attrName>
                                        </p:attrNameLst>
                                      </p:cBhvr>
                                      <p:tavLst>
                                        <p:tav tm="0">
                                          <p:val>
                                            <p:fltVal val="0"/>
                                          </p:val>
                                        </p:tav>
                                        <p:tav tm="100000">
                                          <p:val>
                                            <p:strVal val="#ppt_h"/>
                                          </p:val>
                                        </p:tav>
                                      </p:tavLst>
                                    </p:anim>
                                  </p:childTnLst>
                                </p:cTn>
                              </p:par>
                            </p:childTnLst>
                          </p:cTn>
                        </p:par>
                        <p:par>
                          <p:cTn id="100" fill="hold">
                            <p:stCondLst>
                              <p:cond delay="1650"/>
                            </p:stCondLst>
                            <p:childTnLst>
                              <p:par>
                                <p:cTn id="101" presetID="23" presetClass="entr" presetSubtype="16" fill="hold" grpId="0" nodeType="afterEffect">
                                  <p:stCondLst>
                                    <p:cond delay="0"/>
                                  </p:stCondLst>
                                  <p:iterate>
                                    <p:tmAbs val="0"/>
                                  </p:iterate>
                                  <p:childTnLst>
                                    <p:set>
                                      <p:cBhvr>
                                        <p:cTn id="102" fill="hold"/>
                                        <p:tgtEl>
                                          <p:spTgt spid="596"/>
                                        </p:tgtEl>
                                        <p:attrNameLst>
                                          <p:attrName>style.visibility</p:attrName>
                                        </p:attrNameLst>
                                      </p:cBhvr>
                                      <p:to>
                                        <p:strVal val="visible"/>
                                      </p:to>
                                    </p:set>
                                    <p:anim calcmode="lin" valueType="num">
                                      <p:cBhvr>
                                        <p:cTn id="103" dur="150" fill="hold"/>
                                        <p:tgtEl>
                                          <p:spTgt spid="596"/>
                                        </p:tgtEl>
                                        <p:attrNameLst>
                                          <p:attrName>ppt_w</p:attrName>
                                        </p:attrNameLst>
                                      </p:cBhvr>
                                      <p:tavLst>
                                        <p:tav tm="0">
                                          <p:val>
                                            <p:fltVal val="0"/>
                                          </p:val>
                                        </p:tav>
                                        <p:tav tm="100000">
                                          <p:val>
                                            <p:strVal val="#ppt_w"/>
                                          </p:val>
                                        </p:tav>
                                      </p:tavLst>
                                    </p:anim>
                                    <p:anim calcmode="lin" valueType="num">
                                      <p:cBhvr>
                                        <p:cTn id="104" dur="150" fill="hold"/>
                                        <p:tgtEl>
                                          <p:spTgt spid="596"/>
                                        </p:tgtEl>
                                        <p:attrNameLst>
                                          <p:attrName>ppt_h</p:attrName>
                                        </p:attrNameLst>
                                      </p:cBhvr>
                                      <p:tavLst>
                                        <p:tav tm="0">
                                          <p:val>
                                            <p:fltVal val="0"/>
                                          </p:val>
                                        </p:tav>
                                        <p:tav tm="100000">
                                          <p:val>
                                            <p:strVal val="#ppt_h"/>
                                          </p:val>
                                        </p:tav>
                                      </p:tavLst>
                                    </p:anim>
                                  </p:childTnLst>
                                </p:cTn>
                              </p:par>
                            </p:childTnLst>
                          </p:cTn>
                        </p:par>
                        <p:par>
                          <p:cTn id="105" fill="hold">
                            <p:stCondLst>
                              <p:cond delay="1800"/>
                            </p:stCondLst>
                            <p:childTnLst>
                              <p:par>
                                <p:cTn id="106" presetID="23" presetClass="entr" presetSubtype="16" fill="hold" grpId="0" nodeType="afterEffect">
                                  <p:stCondLst>
                                    <p:cond delay="0"/>
                                  </p:stCondLst>
                                  <p:iterate>
                                    <p:tmAbs val="0"/>
                                  </p:iterate>
                                  <p:childTnLst>
                                    <p:set>
                                      <p:cBhvr>
                                        <p:cTn id="107" fill="hold"/>
                                        <p:tgtEl>
                                          <p:spTgt spid="597"/>
                                        </p:tgtEl>
                                        <p:attrNameLst>
                                          <p:attrName>style.visibility</p:attrName>
                                        </p:attrNameLst>
                                      </p:cBhvr>
                                      <p:to>
                                        <p:strVal val="visible"/>
                                      </p:to>
                                    </p:set>
                                    <p:anim calcmode="lin" valueType="num">
                                      <p:cBhvr>
                                        <p:cTn id="108" dur="150" fill="hold"/>
                                        <p:tgtEl>
                                          <p:spTgt spid="597"/>
                                        </p:tgtEl>
                                        <p:attrNameLst>
                                          <p:attrName>ppt_w</p:attrName>
                                        </p:attrNameLst>
                                      </p:cBhvr>
                                      <p:tavLst>
                                        <p:tav tm="0">
                                          <p:val>
                                            <p:fltVal val="0"/>
                                          </p:val>
                                        </p:tav>
                                        <p:tav tm="100000">
                                          <p:val>
                                            <p:strVal val="#ppt_w"/>
                                          </p:val>
                                        </p:tav>
                                      </p:tavLst>
                                    </p:anim>
                                    <p:anim calcmode="lin" valueType="num">
                                      <p:cBhvr>
                                        <p:cTn id="109" dur="150" fill="hold"/>
                                        <p:tgtEl>
                                          <p:spTgt spid="5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9" name="Shape 59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grpSp>
        <p:nvGrpSpPr>
          <p:cNvPr id="602" name="Group 602"/>
          <p:cNvGrpSpPr/>
          <p:nvPr/>
        </p:nvGrpSpPr>
        <p:grpSpPr>
          <a:xfrm>
            <a:off x="5469016" y="104621"/>
            <a:ext cx="3037443" cy="891670"/>
            <a:chOff x="0" y="0"/>
            <a:chExt cx="3037441" cy="891668"/>
          </a:xfrm>
        </p:grpSpPr>
        <p:sp>
          <p:nvSpPr>
            <p:cNvPr id="600" name="Shape 600"/>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601"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603"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606" name="Group 606"/>
          <p:cNvGrpSpPr/>
          <p:nvPr/>
        </p:nvGrpSpPr>
        <p:grpSpPr>
          <a:xfrm>
            <a:off x="5153070" y="990796"/>
            <a:ext cx="3171059" cy="901797"/>
            <a:chOff x="485999" y="-59179"/>
            <a:chExt cx="3171058" cy="901795"/>
          </a:xfrm>
        </p:grpSpPr>
        <p:pic>
          <p:nvPicPr>
            <p:cNvPr id="604"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605" name="Shape 605"/>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609" name="Group 609"/>
          <p:cNvGrpSpPr/>
          <p:nvPr/>
        </p:nvGrpSpPr>
        <p:grpSpPr>
          <a:xfrm>
            <a:off x="5033800" y="1773060"/>
            <a:ext cx="3507446" cy="725777"/>
            <a:chOff x="267585" y="85153"/>
            <a:chExt cx="3507444" cy="725776"/>
          </a:xfrm>
        </p:grpSpPr>
        <p:sp>
          <p:nvSpPr>
            <p:cNvPr id="607" name="Shape 607"/>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6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612" name="Group 612"/>
          <p:cNvGrpSpPr/>
          <p:nvPr/>
        </p:nvGrpSpPr>
        <p:grpSpPr>
          <a:xfrm>
            <a:off x="5783018" y="2607861"/>
            <a:ext cx="3054163" cy="802064"/>
            <a:chOff x="342900" y="-553452"/>
            <a:chExt cx="3054161" cy="802063"/>
          </a:xfrm>
        </p:grpSpPr>
        <p:sp>
          <p:nvSpPr>
            <p:cNvPr id="610" name="Shape 6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6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615" name="Group 615"/>
          <p:cNvGrpSpPr/>
          <p:nvPr/>
        </p:nvGrpSpPr>
        <p:grpSpPr>
          <a:xfrm>
            <a:off x="5054475" y="2944083"/>
            <a:ext cx="3368248" cy="935021"/>
            <a:chOff x="1989823" y="-47045"/>
            <a:chExt cx="3368246" cy="935020"/>
          </a:xfrm>
        </p:grpSpPr>
        <p:pic>
          <p:nvPicPr>
            <p:cNvPr id="6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614" name="Shape 6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618" name="Group 618"/>
          <p:cNvGrpSpPr/>
          <p:nvPr/>
        </p:nvGrpSpPr>
        <p:grpSpPr>
          <a:xfrm>
            <a:off x="5666399" y="3716283"/>
            <a:ext cx="2211829" cy="915352"/>
            <a:chOff x="0" y="197334"/>
            <a:chExt cx="2211828" cy="915350"/>
          </a:xfrm>
        </p:grpSpPr>
        <p:sp>
          <p:nvSpPr>
            <p:cNvPr id="616" name="Shape 616"/>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617"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619" name="Shape 619"/>
          <p:cNvSpPr/>
          <p:nvPr/>
        </p:nvSpPr>
        <p:spPr>
          <a:xfrm>
            <a:off x="340881" y="987055"/>
            <a:ext cx="1602989"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620" name="Shape 620"/>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21" name="Shape 621"/>
          <p:cNvSpPr/>
          <p:nvPr/>
        </p:nvSpPr>
        <p:spPr>
          <a:xfrm rot="21505997">
            <a:off x="2254203" y="443948"/>
            <a:ext cx="1835260" cy="3752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Deploy to Test</a:t>
            </a:r>
          </a:p>
        </p:txBody>
      </p:sp>
      <p:sp>
        <p:nvSpPr>
          <p:cNvPr id="622" name="Shape 622"/>
          <p:cNvSpPr/>
          <p:nvPr/>
        </p:nvSpPr>
        <p:spPr>
          <a:xfrm rot="21593395">
            <a:off x="1597222" y="2065259"/>
            <a:ext cx="1793284"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Deploy to QA</a:t>
            </a:r>
          </a:p>
        </p:txBody>
      </p:sp>
      <p:sp>
        <p:nvSpPr>
          <p:cNvPr id="623" name="Shape 623"/>
          <p:cNvSpPr/>
          <p:nvPr/>
        </p:nvSpPr>
        <p:spPr>
          <a:xfrm rot="21300000">
            <a:off x="1772109" y="3301619"/>
            <a:ext cx="2799448" cy="3629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Promote to production</a:t>
            </a:r>
          </a:p>
        </p:txBody>
      </p:sp>
      <p:sp>
        <p:nvSpPr>
          <p:cNvPr id="624" name="Shape 624"/>
          <p:cNvSpPr/>
          <p:nvPr/>
        </p:nvSpPr>
        <p:spPr>
          <a:xfrm rot="21167637">
            <a:off x="2112852" y="1309791"/>
            <a:ext cx="1253256"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4D4D4D"/>
                </a:solidFill>
                <a:uFill>
                  <a:solidFill>
                    <a:srgbClr val="4D4D4D"/>
                  </a:solidFill>
                </a:uFill>
              </a:rPr>
              <a:t>Scale up</a:t>
            </a:r>
          </a:p>
        </p:txBody>
      </p:sp>
      <p:sp>
        <p:nvSpPr>
          <p:cNvPr id="625" name="Shape 625"/>
          <p:cNvSpPr/>
          <p:nvPr/>
        </p:nvSpPr>
        <p:spPr>
          <a:xfrm rot="21180000">
            <a:off x="629690" y="1752675"/>
            <a:ext cx="1611760" cy="387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Update app</a:t>
            </a:r>
          </a:p>
        </p:txBody>
      </p:sp>
      <p:sp>
        <p:nvSpPr>
          <p:cNvPr id="626" name="Shape 626"/>
          <p:cNvSpPr/>
          <p:nvPr/>
        </p:nvSpPr>
        <p:spPr>
          <a:xfrm rot="420000">
            <a:off x="2582630" y="4078075"/>
            <a:ext cx="1501513"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Scale down</a:t>
            </a:r>
          </a:p>
        </p:txBody>
      </p:sp>
      <p:sp>
        <p:nvSpPr>
          <p:cNvPr id="627" name="Shape 627"/>
          <p:cNvSpPr/>
          <p:nvPr/>
        </p:nvSpPr>
        <p:spPr>
          <a:xfrm rot="420000">
            <a:off x="2313190" y="1016541"/>
            <a:ext cx="1304551"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Redeploy</a:t>
            </a:r>
          </a:p>
        </p:txBody>
      </p:sp>
      <p:sp>
        <p:nvSpPr>
          <p:cNvPr id="628" name="Shape 628"/>
          <p:cNvSpPr/>
          <p:nvPr/>
        </p:nvSpPr>
        <p:spPr>
          <a:xfrm rot="240000">
            <a:off x="2575469" y="2718291"/>
            <a:ext cx="1742962"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Unbind service</a:t>
            </a:r>
          </a:p>
        </p:txBody>
      </p:sp>
      <p:sp>
        <p:nvSpPr>
          <p:cNvPr id="629" name="Shape 629"/>
          <p:cNvSpPr/>
          <p:nvPr/>
        </p:nvSpPr>
        <p:spPr>
          <a:xfrm rot="20868160">
            <a:off x="2594499" y="1614460"/>
            <a:ext cx="1614746"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Bind service</a:t>
            </a:r>
          </a:p>
        </p:txBody>
      </p:sp>
      <p:sp>
        <p:nvSpPr>
          <p:cNvPr id="630" name="Shape 630"/>
          <p:cNvSpPr/>
          <p:nvPr/>
        </p:nvSpPr>
        <p:spPr>
          <a:xfrm rot="420000">
            <a:off x="253469" y="205265"/>
            <a:ext cx="1727260" cy="3629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Restart server</a:t>
            </a:r>
          </a:p>
        </p:txBody>
      </p:sp>
      <p:sp>
        <p:nvSpPr>
          <p:cNvPr id="631" name="Shape 631"/>
          <p:cNvSpPr/>
          <p:nvPr/>
        </p:nvSpPr>
        <p:spPr>
          <a:xfrm rot="240000">
            <a:off x="2100343" y="2896677"/>
            <a:ext cx="157742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route</a:t>
            </a:r>
          </a:p>
        </p:txBody>
      </p:sp>
      <p:pic>
        <p:nvPicPr>
          <p:cNvPr id="632"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633"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634" name="Shape 634"/>
          <p:cNvSpPr/>
          <p:nvPr/>
        </p:nvSpPr>
        <p:spPr>
          <a:xfrm rot="240000">
            <a:off x="296232" y="1340710"/>
            <a:ext cx="1692286"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Scale Platform</a:t>
            </a:r>
          </a:p>
        </p:txBody>
      </p:sp>
      <p:sp>
        <p:nvSpPr>
          <p:cNvPr id="635" name="Shape 635"/>
          <p:cNvSpPr/>
          <p:nvPr/>
        </p:nvSpPr>
        <p:spPr>
          <a:xfrm rot="20103">
            <a:off x="308678" y="614604"/>
            <a:ext cx="1667394"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Create service</a:t>
            </a:r>
          </a:p>
        </p:txBody>
      </p:sp>
      <p:sp>
        <p:nvSpPr>
          <p:cNvPr id="636" name="Shape 636"/>
          <p:cNvSpPr/>
          <p:nvPr/>
        </p:nvSpPr>
        <p:spPr>
          <a:xfrm rot="20103">
            <a:off x="1398339" y="4271799"/>
            <a:ext cx="128966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Delete App</a:t>
            </a:r>
          </a:p>
        </p:txBody>
      </p:sp>
      <p:sp>
        <p:nvSpPr>
          <p:cNvPr id="637" name="Shape 637"/>
          <p:cNvSpPr/>
          <p:nvPr/>
        </p:nvSpPr>
        <p:spPr>
          <a:xfrm rot="21557452">
            <a:off x="1566794" y="6858"/>
            <a:ext cx="2644525"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Blue-green deployment</a:t>
            </a:r>
          </a:p>
        </p:txBody>
      </p:sp>
      <p:sp>
        <p:nvSpPr>
          <p:cNvPr id="638" name="Shape 638"/>
          <p:cNvSpPr/>
          <p:nvPr/>
        </p:nvSpPr>
        <p:spPr>
          <a:xfrm rot="20962820">
            <a:off x="2888276" y="3659767"/>
            <a:ext cx="1526975"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Check logs</a:t>
            </a:r>
          </a:p>
        </p:txBody>
      </p:sp>
      <p:sp>
        <p:nvSpPr>
          <p:cNvPr id="639" name="Shape 639"/>
          <p:cNvSpPr/>
          <p:nvPr/>
        </p:nvSpPr>
        <p:spPr>
          <a:xfrm rot="20962820">
            <a:off x="1732234" y="3598769"/>
            <a:ext cx="206115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Escale memory</a:t>
            </a:r>
          </a:p>
        </p:txBody>
      </p:sp>
      <p:sp>
        <p:nvSpPr>
          <p:cNvPr id="640" name="Shape 640"/>
          <p:cNvSpPr/>
          <p:nvPr/>
        </p:nvSpPr>
        <p:spPr>
          <a:xfrm rot="21122439">
            <a:off x="2283981" y="2326913"/>
            <a:ext cx="2098810"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Update app server</a:t>
            </a:r>
          </a:p>
        </p:txBody>
      </p:sp>
      <p:sp>
        <p:nvSpPr>
          <p:cNvPr id="641" name="Shape 641"/>
          <p:cNvSpPr/>
          <p:nvPr/>
        </p:nvSpPr>
        <p:spPr>
          <a:xfrm rot="565034">
            <a:off x="2748591" y="869709"/>
            <a:ext cx="14632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JDK</a:t>
            </a:r>
          </a:p>
        </p:txBody>
      </p:sp>
      <p:sp>
        <p:nvSpPr>
          <p:cNvPr id="642" name="Shape 642"/>
          <p:cNvSpPr/>
          <p:nvPr/>
        </p:nvSpPr>
        <p:spPr>
          <a:xfrm rot="21148612">
            <a:off x="2118696" y="208723"/>
            <a:ext cx="1501303"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Upgrade app</a:t>
            </a:r>
          </a:p>
        </p:txBody>
      </p:sp>
      <p:sp>
        <p:nvSpPr>
          <p:cNvPr id="643" name="Shape 643"/>
          <p:cNvSpPr/>
          <p:nvPr/>
        </p:nvSpPr>
        <p:spPr>
          <a:xfrm>
            <a:off x="146246" y="66994"/>
            <a:ext cx="8851508" cy="4547688"/>
          </a:xfrm>
          <a:prstGeom prst="roundRect">
            <a:avLst>
              <a:gd name="adj" fmla="val 5352"/>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644" name="pasted-image.png"/>
          <p:cNvPicPr/>
          <p:nvPr/>
        </p:nvPicPr>
        <p:blipFill>
          <a:blip r:embed="rId11">
            <a:extLst/>
          </a:blip>
          <a:stretch>
            <a:fillRect/>
          </a:stretch>
        </p:blipFill>
        <p:spPr>
          <a:xfrm>
            <a:off x="1630965" y="220369"/>
            <a:ext cx="5882070" cy="4039023"/>
          </a:xfrm>
          <a:prstGeom prst="rect">
            <a:avLst/>
          </a:prstGeom>
          <a:ln w="12700">
            <a:miter lim="400000"/>
          </a:ln>
        </p:spPr>
      </p:pic>
    </p:spTree>
    <p:extLst>
      <p:ext uri="{BB962C8B-B14F-4D97-AF65-F5344CB8AC3E}">
        <p14:creationId xmlns:p14="http://schemas.microsoft.com/office/powerpoint/2010/main" val="300923343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00"/>
                                  </p:stCondLst>
                                  <p:iterate>
                                    <p:tmAbs val="0"/>
                                  </p:iterate>
                                  <p:childTnLst>
                                    <p:set>
                                      <p:cBhvr>
                                        <p:cTn id="6" fill="hold"/>
                                        <p:tgtEl>
                                          <p:spTgt spid="644"/>
                                        </p:tgtEl>
                                        <p:attrNameLst>
                                          <p:attrName>style.visibility</p:attrName>
                                        </p:attrNameLst>
                                      </p:cBhvr>
                                      <p:to>
                                        <p:strVal val="visible"/>
                                      </p:to>
                                    </p:set>
                                    <p:anim calcmode="lin" valueType="num">
                                      <p:cBhvr>
                                        <p:cTn id="7" dur="750" fill="hold"/>
                                        <p:tgtEl>
                                          <p:spTgt spid="644"/>
                                        </p:tgtEl>
                                        <p:attrNameLst>
                                          <p:attrName>ppt_x</p:attrName>
                                        </p:attrNameLst>
                                      </p:cBhvr>
                                      <p:tavLst>
                                        <p:tav tm="0">
                                          <p:val>
                                            <p:strVal val="#ppt_x"/>
                                          </p:val>
                                        </p:tav>
                                        <p:tav tm="100000">
                                          <p:val>
                                            <p:strVal val="#ppt_x"/>
                                          </p:val>
                                        </p:tav>
                                      </p:tavLst>
                                    </p:anim>
                                    <p:anim calcmode="lin" valueType="num">
                                      <p:cBhvr>
                                        <p:cTn id="8" dur="750" fill="hold"/>
                                        <p:tgtEl>
                                          <p:spTgt spid="6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28</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extLst>
      <p:ext uri="{BB962C8B-B14F-4D97-AF65-F5344CB8AC3E}">
        <p14:creationId xmlns:p14="http://schemas.microsoft.com/office/powerpoint/2010/main" val="131316622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652"/>
                                        </p:tgtEl>
                                        <p:attrNameLst>
                                          <p:attrName>style.visibility</p:attrName>
                                        </p:attrNameLst>
                                      </p:cBhvr>
                                      <p:to>
                                        <p:strVal val="visible"/>
                                      </p:to>
                                    </p:set>
                                    <p:animEffect transition="in" filter="wipe(left)">
                                      <p:cBhvr>
                                        <p:cTn id="7" dur="4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 name="Shape 655"/>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56" name="Shape 656"/>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7" name="Shape 65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29</a:t>
            </a:fld>
            <a:endParaRPr sz="800">
              <a:solidFill>
                <a:srgbClr val="808080"/>
              </a:solidFill>
              <a:uFill>
                <a:solidFill>
                  <a:srgbClr val="808080"/>
                </a:solidFill>
              </a:uFill>
            </a:endParaRPr>
          </a:p>
        </p:txBody>
      </p:sp>
      <p:pic>
        <p:nvPicPr>
          <p:cNvPr id="65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59" name="Picture 65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60" name="Shape 66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sp>
        <p:nvSpPr>
          <p:cNvPr id="661"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pic>
        <p:nvPicPr>
          <p:cNvPr id="662"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grpSp>
        <p:nvGrpSpPr>
          <p:cNvPr id="665" name="Group 665"/>
          <p:cNvGrpSpPr/>
          <p:nvPr/>
        </p:nvGrpSpPr>
        <p:grpSpPr>
          <a:xfrm>
            <a:off x="2060422" y="7232370"/>
            <a:ext cx="2840288" cy="1607438"/>
            <a:chOff x="-53881" y="-53881"/>
            <a:chExt cx="2840287" cy="1607436"/>
          </a:xfrm>
        </p:grpSpPr>
        <p:sp>
          <p:nvSpPr>
            <p:cNvPr id="664" name="Shape 664"/>
            <p:cNvSpPr/>
            <p:nvPr/>
          </p:nvSpPr>
          <p:spPr>
            <a:xfrm>
              <a:off x="0" y="0"/>
              <a:ext cx="2732525" cy="1499674"/>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2800">
                  <a:solidFill>
                    <a:srgbClr val="000000"/>
                  </a:solidFill>
                  <a:uFillTx/>
                  <a:latin typeface="Helvetica Neue Light"/>
                  <a:ea typeface="Helvetica Neue Light"/>
                  <a:cs typeface="Helvetica Neue Light"/>
                  <a:sym typeface="Helvetica Neue Light"/>
                </a:defRPr>
              </a:lvl1pPr>
            </a:lstStyle>
            <a:p>
              <a:pPr lvl="0">
                <a:defRPr sz="1800"/>
              </a:pPr>
              <a:r>
                <a:rPr sz="2800"/>
                <a:t>Router</a:t>
              </a:r>
            </a:p>
          </p:txBody>
        </p:sp>
        <p:pic>
          <p:nvPicPr>
            <p:cNvPr id="663" name="Picture 662"/>
            <p:cNvPicPr/>
            <p:nvPr/>
          </p:nvPicPr>
          <p:blipFill>
            <a:blip r:embed="rId5">
              <a:extLst/>
            </a:blip>
            <a:stretch>
              <a:fillRect/>
            </a:stretch>
          </p:blipFill>
          <p:spPr>
            <a:xfrm>
              <a:off x="-53882" y="-53882"/>
              <a:ext cx="2840288" cy="1607438"/>
            </a:xfrm>
            <a:prstGeom prst="rect">
              <a:avLst/>
            </a:prstGeom>
            <a:effectLst/>
          </p:spPr>
        </p:pic>
      </p:grpSp>
      <p:grpSp>
        <p:nvGrpSpPr>
          <p:cNvPr id="668" name="Group 668"/>
          <p:cNvGrpSpPr/>
          <p:nvPr/>
        </p:nvGrpSpPr>
        <p:grpSpPr>
          <a:xfrm>
            <a:off x="5164034" y="1176405"/>
            <a:ext cx="1103326" cy="675417"/>
            <a:chOff x="-53881" y="-53881"/>
            <a:chExt cx="1103324" cy="675415"/>
          </a:xfrm>
        </p:grpSpPr>
        <p:sp>
          <p:nvSpPr>
            <p:cNvPr id="667"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666" name="Picture 665"/>
            <p:cNvPicPr/>
            <p:nvPr/>
          </p:nvPicPr>
          <p:blipFill>
            <a:blip r:embed="rId6">
              <a:extLst/>
            </a:blip>
            <a:stretch>
              <a:fillRect/>
            </a:stretch>
          </p:blipFill>
          <p:spPr>
            <a:xfrm>
              <a:off x="-53882" y="-53882"/>
              <a:ext cx="1103325" cy="675417"/>
            </a:xfrm>
            <a:prstGeom prst="rect">
              <a:avLst/>
            </a:prstGeom>
            <a:effectLst/>
          </p:spPr>
        </p:pic>
      </p:grpSp>
      <p:grpSp>
        <p:nvGrpSpPr>
          <p:cNvPr id="671" name="Group 671"/>
          <p:cNvGrpSpPr/>
          <p:nvPr/>
        </p:nvGrpSpPr>
        <p:grpSpPr>
          <a:xfrm>
            <a:off x="6630772" y="1176405"/>
            <a:ext cx="1209445" cy="675417"/>
            <a:chOff x="-53881" y="-53881"/>
            <a:chExt cx="1209444" cy="675415"/>
          </a:xfrm>
        </p:grpSpPr>
        <p:sp>
          <p:nvSpPr>
            <p:cNvPr id="670"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sz="1200"/>
                <a:t>Health Manager</a:t>
              </a:r>
            </a:p>
          </p:txBody>
        </p:sp>
        <p:pic>
          <p:nvPicPr>
            <p:cNvPr id="669" name="Picture 668"/>
            <p:cNvPicPr/>
            <p:nvPr/>
          </p:nvPicPr>
          <p:blipFill>
            <a:blip r:embed="rId7">
              <a:extLst/>
            </a:blip>
            <a:stretch>
              <a:fillRect/>
            </a:stretch>
          </p:blipFill>
          <p:spPr>
            <a:xfrm>
              <a:off x="-53882" y="-53882"/>
              <a:ext cx="1209445" cy="675417"/>
            </a:xfrm>
            <a:prstGeom prst="rect">
              <a:avLst/>
            </a:prstGeom>
            <a:effectLst/>
          </p:spPr>
        </p:pic>
      </p:grpSp>
      <p:grpSp>
        <p:nvGrpSpPr>
          <p:cNvPr id="674" name="Group 674"/>
          <p:cNvGrpSpPr/>
          <p:nvPr/>
        </p:nvGrpSpPr>
        <p:grpSpPr>
          <a:xfrm>
            <a:off x="5193137" y="2493874"/>
            <a:ext cx="1314143" cy="675416"/>
            <a:chOff x="-53881" y="-53881"/>
            <a:chExt cx="1314142" cy="675415"/>
          </a:xfrm>
        </p:grpSpPr>
        <p:sp>
          <p:nvSpPr>
            <p:cNvPr id="673"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200">
                  <a:latin typeface="Helvetica Neue Light"/>
                  <a:ea typeface="Helvetica Neue Light"/>
                  <a:cs typeface="Helvetica Neue Light"/>
                  <a:sym typeface="Helvetica Neue Light"/>
                </a:rPr>
                <a:t>NATS</a:t>
              </a:r>
            </a:p>
            <a:p>
              <a:pPr lvl="0" algn="ctr" defTabSz="825500">
                <a:defRPr>
                  <a:solidFill>
                    <a:srgbClr val="000000"/>
                  </a:solidFill>
                  <a:uFillTx/>
                </a:defRPr>
              </a:pPr>
              <a:r>
                <a:rPr sz="1200">
                  <a:latin typeface="Helvetica Neue Thin"/>
                  <a:ea typeface="Helvetica Neue Thin"/>
                  <a:cs typeface="Helvetica Neue Thin"/>
                  <a:sym typeface="Helvetica Neue Thin"/>
                </a:rPr>
                <a:t>(message bus)</a:t>
              </a:r>
            </a:p>
          </p:txBody>
        </p:sp>
        <p:pic>
          <p:nvPicPr>
            <p:cNvPr id="672" name="Picture 671"/>
            <p:cNvPicPr/>
            <p:nvPr/>
          </p:nvPicPr>
          <p:blipFill>
            <a:blip r:embed="rId8">
              <a:extLst/>
            </a:blip>
            <a:stretch>
              <a:fillRect/>
            </a:stretch>
          </p:blipFill>
          <p:spPr>
            <a:xfrm>
              <a:off x="-53882" y="-53882"/>
              <a:ext cx="1314143" cy="675417"/>
            </a:xfrm>
            <a:prstGeom prst="rect">
              <a:avLst/>
            </a:prstGeom>
            <a:effectLst/>
          </p:spPr>
        </p:pic>
      </p:grpSp>
      <p:pic>
        <p:nvPicPr>
          <p:cNvPr id="733" name="Picture 732"/>
          <p:cNvPicPr/>
          <p:nvPr/>
        </p:nvPicPr>
        <p:blipFill>
          <a:blip r:embed="rId9">
            <a:extLst/>
          </a:blip>
          <a:stretch>
            <a:fillRect/>
          </a:stretch>
        </p:blipFill>
        <p:spPr>
          <a:xfrm>
            <a:off x="5614563" y="1799228"/>
            <a:ext cx="335494" cy="746214"/>
          </a:xfrm>
          <a:prstGeom prst="rect">
            <a:avLst/>
          </a:prstGeom>
        </p:spPr>
      </p:pic>
      <p:pic>
        <p:nvPicPr>
          <p:cNvPr id="735" name="Picture 734"/>
          <p:cNvPicPr/>
          <p:nvPr/>
        </p:nvPicPr>
        <p:blipFill>
          <a:blip r:embed="rId10">
            <a:extLst/>
          </a:blip>
          <a:stretch>
            <a:fillRect/>
          </a:stretch>
        </p:blipFill>
        <p:spPr>
          <a:xfrm>
            <a:off x="5749772" y="3117465"/>
            <a:ext cx="200873" cy="493450"/>
          </a:xfrm>
          <a:prstGeom prst="rect">
            <a:avLst/>
          </a:prstGeom>
        </p:spPr>
      </p:pic>
      <p:grpSp>
        <p:nvGrpSpPr>
          <p:cNvPr id="679" name="Group 679"/>
          <p:cNvGrpSpPr/>
          <p:nvPr/>
        </p:nvGrpSpPr>
        <p:grpSpPr>
          <a:xfrm>
            <a:off x="5184728" y="3559211"/>
            <a:ext cx="1330961" cy="498268"/>
            <a:chOff x="-53881" y="-53881"/>
            <a:chExt cx="1330960" cy="498267"/>
          </a:xfrm>
        </p:grpSpPr>
        <p:sp>
          <p:nvSpPr>
            <p:cNvPr id="678"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sz="1500"/>
                <a:t>Router</a:t>
              </a:r>
            </a:p>
          </p:txBody>
        </p:sp>
        <p:pic>
          <p:nvPicPr>
            <p:cNvPr id="677" name="Picture 676"/>
            <p:cNvPicPr/>
            <p:nvPr/>
          </p:nvPicPr>
          <p:blipFill>
            <a:blip r:embed="rId11">
              <a:extLst/>
            </a:blip>
            <a:stretch>
              <a:fillRect/>
            </a:stretch>
          </p:blipFill>
          <p:spPr>
            <a:xfrm>
              <a:off x="-53882" y="-53882"/>
              <a:ext cx="1330961" cy="498268"/>
            </a:xfrm>
            <a:prstGeom prst="rect">
              <a:avLst/>
            </a:prstGeom>
            <a:effectLst/>
          </p:spPr>
        </p:pic>
      </p:grpSp>
      <p:pic>
        <p:nvPicPr>
          <p:cNvPr id="737" name="Picture 736"/>
          <p:cNvPicPr/>
          <p:nvPr/>
        </p:nvPicPr>
        <p:blipFill>
          <a:blip r:embed="rId12">
            <a:extLst/>
          </a:blip>
          <a:stretch>
            <a:fillRect/>
          </a:stretch>
        </p:blipFill>
        <p:spPr>
          <a:xfrm>
            <a:off x="6455697" y="2793477"/>
            <a:ext cx="1419154" cy="283990"/>
          </a:xfrm>
          <a:prstGeom prst="rect">
            <a:avLst/>
          </a:prstGeom>
        </p:spPr>
      </p:pic>
      <p:grpSp>
        <p:nvGrpSpPr>
          <p:cNvPr id="714" name="Group 714"/>
          <p:cNvGrpSpPr/>
          <p:nvPr/>
        </p:nvGrpSpPr>
        <p:grpSpPr>
          <a:xfrm>
            <a:off x="6934759" y="1857695"/>
            <a:ext cx="1655942" cy="2287393"/>
            <a:chOff x="-53881" y="-53881"/>
            <a:chExt cx="1655940" cy="2287391"/>
          </a:xfrm>
        </p:grpSpPr>
        <p:grpSp>
          <p:nvGrpSpPr>
            <p:cNvPr id="683" name="Group 683"/>
            <p:cNvGrpSpPr/>
            <p:nvPr/>
          </p:nvGrpSpPr>
          <p:grpSpPr>
            <a:xfrm>
              <a:off x="108678" y="-53882"/>
              <a:ext cx="1493382" cy="2092050"/>
              <a:chOff x="-53881" y="-53881"/>
              <a:chExt cx="1493380" cy="2092048"/>
            </a:xfrm>
          </p:grpSpPr>
          <p:sp>
            <p:nvSpPr>
              <p:cNvPr id="682"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1" name="Picture 680"/>
              <p:cNvPicPr/>
              <p:nvPr/>
            </p:nvPicPr>
            <p:blipFill>
              <a:blip r:embed="rId13">
                <a:extLst/>
              </a:blip>
              <a:stretch>
                <a:fillRect/>
              </a:stretch>
            </p:blipFill>
            <p:spPr>
              <a:xfrm>
                <a:off x="-53882" y="-53882"/>
                <a:ext cx="1493381" cy="2092050"/>
              </a:xfrm>
              <a:prstGeom prst="rect">
                <a:avLst/>
              </a:prstGeom>
              <a:effectLst/>
            </p:spPr>
          </p:pic>
        </p:grpSp>
        <p:grpSp>
          <p:nvGrpSpPr>
            <p:cNvPr id="686" name="Group 686"/>
            <p:cNvGrpSpPr/>
            <p:nvPr/>
          </p:nvGrpSpPr>
          <p:grpSpPr>
            <a:xfrm>
              <a:off x="30838" y="41384"/>
              <a:ext cx="1493381" cy="2092050"/>
              <a:chOff x="-53881" y="-53881"/>
              <a:chExt cx="1493380" cy="2092048"/>
            </a:xfrm>
          </p:grpSpPr>
          <p:sp>
            <p:nvSpPr>
              <p:cNvPr id="685"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4" name="Picture 683"/>
              <p:cNvPicPr/>
              <p:nvPr/>
            </p:nvPicPr>
            <p:blipFill>
              <a:blip r:embed="rId13">
                <a:extLst/>
              </a:blip>
              <a:stretch>
                <a:fillRect/>
              </a:stretch>
            </p:blipFill>
            <p:spPr>
              <a:xfrm>
                <a:off x="-53882" y="-53882"/>
                <a:ext cx="1493381" cy="2092050"/>
              </a:xfrm>
              <a:prstGeom prst="rect">
                <a:avLst/>
              </a:prstGeom>
              <a:effectLst/>
            </p:spPr>
          </p:pic>
        </p:grpSp>
        <p:grpSp>
          <p:nvGrpSpPr>
            <p:cNvPr id="689" name="Group 689"/>
            <p:cNvGrpSpPr/>
            <p:nvPr/>
          </p:nvGrpSpPr>
          <p:grpSpPr>
            <a:xfrm>
              <a:off x="-53882" y="141461"/>
              <a:ext cx="1493381" cy="2092050"/>
              <a:chOff x="-53881" y="-53881"/>
              <a:chExt cx="1493380" cy="2092048"/>
            </a:xfrm>
          </p:grpSpPr>
          <p:sp>
            <p:nvSpPr>
              <p:cNvPr id="688"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7" name="Picture 686"/>
              <p:cNvPicPr/>
              <p:nvPr/>
            </p:nvPicPr>
            <p:blipFill>
              <a:blip r:embed="rId13">
                <a:extLst/>
              </a:blip>
              <a:stretch>
                <a:fillRect/>
              </a:stretch>
            </p:blipFill>
            <p:spPr>
              <a:xfrm>
                <a:off x="-53882" y="-53882"/>
                <a:ext cx="1493381" cy="2092050"/>
              </a:xfrm>
              <a:prstGeom prst="rect">
                <a:avLst/>
              </a:prstGeom>
              <a:effectLst/>
            </p:spPr>
          </p:pic>
        </p:grpSp>
        <p:grpSp>
          <p:nvGrpSpPr>
            <p:cNvPr id="692" name="Group 692"/>
            <p:cNvGrpSpPr/>
            <p:nvPr/>
          </p:nvGrpSpPr>
          <p:grpSpPr>
            <a:xfrm>
              <a:off x="104387" y="271952"/>
              <a:ext cx="378981" cy="449307"/>
              <a:chOff x="-53881" y="-53881"/>
              <a:chExt cx="378979" cy="449305"/>
            </a:xfrm>
          </p:grpSpPr>
          <p:sp>
            <p:nvSpPr>
              <p:cNvPr id="691"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0" name="Picture 689"/>
              <p:cNvPicPr/>
              <p:nvPr/>
            </p:nvPicPr>
            <p:blipFill>
              <a:blip r:embed="rId14">
                <a:extLst/>
              </a:blip>
              <a:stretch>
                <a:fillRect/>
              </a:stretch>
            </p:blipFill>
            <p:spPr>
              <a:xfrm>
                <a:off x="-53882" y="-53882"/>
                <a:ext cx="378981" cy="449307"/>
              </a:xfrm>
              <a:prstGeom prst="rect">
                <a:avLst/>
              </a:prstGeom>
              <a:effectLst/>
            </p:spPr>
          </p:pic>
        </p:grpSp>
        <p:grpSp>
          <p:nvGrpSpPr>
            <p:cNvPr id="695" name="Group 695"/>
            <p:cNvGrpSpPr/>
            <p:nvPr/>
          </p:nvGrpSpPr>
          <p:grpSpPr>
            <a:xfrm>
              <a:off x="511838" y="271952"/>
              <a:ext cx="378981" cy="449307"/>
              <a:chOff x="-53881" y="-53881"/>
              <a:chExt cx="378979" cy="449305"/>
            </a:xfrm>
          </p:grpSpPr>
          <p:sp>
            <p:nvSpPr>
              <p:cNvPr id="694"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3" name="Picture 692"/>
              <p:cNvPicPr/>
              <p:nvPr/>
            </p:nvPicPr>
            <p:blipFill>
              <a:blip r:embed="rId14">
                <a:extLst/>
              </a:blip>
              <a:stretch>
                <a:fillRect/>
              </a:stretch>
            </p:blipFill>
            <p:spPr>
              <a:xfrm>
                <a:off x="-53882" y="-53882"/>
                <a:ext cx="378981" cy="449307"/>
              </a:xfrm>
              <a:prstGeom prst="rect">
                <a:avLst/>
              </a:prstGeom>
              <a:effectLst/>
            </p:spPr>
          </p:pic>
        </p:grpSp>
        <p:grpSp>
          <p:nvGrpSpPr>
            <p:cNvPr id="698" name="Group 698"/>
            <p:cNvGrpSpPr/>
            <p:nvPr/>
          </p:nvGrpSpPr>
          <p:grpSpPr>
            <a:xfrm>
              <a:off x="919289" y="271952"/>
              <a:ext cx="378981" cy="449307"/>
              <a:chOff x="-53881" y="-53881"/>
              <a:chExt cx="378979" cy="449305"/>
            </a:xfrm>
          </p:grpSpPr>
          <p:sp>
            <p:nvSpPr>
              <p:cNvPr id="697"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6" name="Picture 695"/>
              <p:cNvPicPr/>
              <p:nvPr/>
            </p:nvPicPr>
            <p:blipFill>
              <a:blip r:embed="rId14">
                <a:extLst/>
              </a:blip>
              <a:stretch>
                <a:fillRect/>
              </a:stretch>
            </p:blipFill>
            <p:spPr>
              <a:xfrm>
                <a:off x="-53882" y="-53882"/>
                <a:ext cx="378981" cy="449307"/>
              </a:xfrm>
              <a:prstGeom prst="rect">
                <a:avLst/>
              </a:prstGeom>
              <a:effectLst/>
            </p:spPr>
          </p:pic>
        </p:grpSp>
        <p:grpSp>
          <p:nvGrpSpPr>
            <p:cNvPr id="701" name="Group 701"/>
            <p:cNvGrpSpPr/>
            <p:nvPr/>
          </p:nvGrpSpPr>
          <p:grpSpPr>
            <a:xfrm>
              <a:off x="104387" y="701103"/>
              <a:ext cx="378981" cy="449307"/>
              <a:chOff x="-53881" y="-53881"/>
              <a:chExt cx="378979" cy="449305"/>
            </a:xfrm>
          </p:grpSpPr>
          <p:sp>
            <p:nvSpPr>
              <p:cNvPr id="700"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9" name="Picture 698"/>
              <p:cNvPicPr/>
              <p:nvPr/>
            </p:nvPicPr>
            <p:blipFill>
              <a:blip r:embed="rId14">
                <a:extLst/>
              </a:blip>
              <a:stretch>
                <a:fillRect/>
              </a:stretch>
            </p:blipFill>
            <p:spPr>
              <a:xfrm>
                <a:off x="-53882" y="-53882"/>
                <a:ext cx="378981" cy="449307"/>
              </a:xfrm>
              <a:prstGeom prst="rect">
                <a:avLst/>
              </a:prstGeom>
              <a:effectLst/>
            </p:spPr>
          </p:pic>
        </p:grpSp>
        <p:grpSp>
          <p:nvGrpSpPr>
            <p:cNvPr id="704" name="Group 704"/>
            <p:cNvGrpSpPr/>
            <p:nvPr/>
          </p:nvGrpSpPr>
          <p:grpSpPr>
            <a:xfrm>
              <a:off x="511838" y="701103"/>
              <a:ext cx="378981" cy="449307"/>
              <a:chOff x="-53881" y="-53881"/>
              <a:chExt cx="378979" cy="449305"/>
            </a:xfrm>
          </p:grpSpPr>
          <p:sp>
            <p:nvSpPr>
              <p:cNvPr id="703"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2" name="Picture 701"/>
              <p:cNvPicPr/>
              <p:nvPr/>
            </p:nvPicPr>
            <p:blipFill>
              <a:blip r:embed="rId14">
                <a:extLst/>
              </a:blip>
              <a:stretch>
                <a:fillRect/>
              </a:stretch>
            </p:blipFill>
            <p:spPr>
              <a:xfrm>
                <a:off x="-53882" y="-53882"/>
                <a:ext cx="378981" cy="449307"/>
              </a:xfrm>
              <a:prstGeom prst="rect">
                <a:avLst/>
              </a:prstGeom>
              <a:effectLst/>
            </p:spPr>
          </p:pic>
        </p:grpSp>
        <p:grpSp>
          <p:nvGrpSpPr>
            <p:cNvPr id="707" name="Group 707"/>
            <p:cNvGrpSpPr/>
            <p:nvPr/>
          </p:nvGrpSpPr>
          <p:grpSpPr>
            <a:xfrm>
              <a:off x="919289" y="701103"/>
              <a:ext cx="378981" cy="449307"/>
              <a:chOff x="-53881" y="-53881"/>
              <a:chExt cx="378979" cy="449305"/>
            </a:xfrm>
          </p:grpSpPr>
          <p:sp>
            <p:nvSpPr>
              <p:cNvPr id="706"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5" name="Picture 704"/>
              <p:cNvPicPr/>
              <p:nvPr/>
            </p:nvPicPr>
            <p:blipFill>
              <a:blip r:embed="rId14">
                <a:extLst/>
              </a:blip>
              <a:stretch>
                <a:fillRect/>
              </a:stretch>
            </p:blipFill>
            <p:spPr>
              <a:xfrm>
                <a:off x="-53882" y="-53882"/>
                <a:ext cx="378981" cy="449307"/>
              </a:xfrm>
              <a:prstGeom prst="rect">
                <a:avLst/>
              </a:prstGeom>
              <a:effectLst/>
            </p:spPr>
          </p:pic>
        </p:grpSp>
        <p:grpSp>
          <p:nvGrpSpPr>
            <p:cNvPr id="710" name="Group 710"/>
            <p:cNvGrpSpPr/>
            <p:nvPr/>
          </p:nvGrpSpPr>
          <p:grpSpPr>
            <a:xfrm>
              <a:off x="104387" y="1140632"/>
              <a:ext cx="378981" cy="449307"/>
              <a:chOff x="-53881" y="-53881"/>
              <a:chExt cx="378979" cy="449305"/>
            </a:xfrm>
          </p:grpSpPr>
          <p:sp>
            <p:nvSpPr>
              <p:cNvPr id="709"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8" name="Picture 707"/>
              <p:cNvPicPr/>
              <p:nvPr/>
            </p:nvPicPr>
            <p:blipFill>
              <a:blip r:embed="rId14">
                <a:extLst/>
              </a:blip>
              <a:stretch>
                <a:fillRect/>
              </a:stretch>
            </p:blipFill>
            <p:spPr>
              <a:xfrm>
                <a:off x="-53882" y="-53882"/>
                <a:ext cx="378981" cy="449307"/>
              </a:xfrm>
              <a:prstGeom prst="rect">
                <a:avLst/>
              </a:prstGeom>
              <a:effectLst/>
            </p:spPr>
          </p:pic>
        </p:grpSp>
        <p:grpSp>
          <p:nvGrpSpPr>
            <p:cNvPr id="713" name="Group 713"/>
            <p:cNvGrpSpPr/>
            <p:nvPr/>
          </p:nvGrpSpPr>
          <p:grpSpPr>
            <a:xfrm>
              <a:off x="511838" y="1140632"/>
              <a:ext cx="378981" cy="449307"/>
              <a:chOff x="-53881" y="-53881"/>
              <a:chExt cx="378979" cy="449305"/>
            </a:xfrm>
          </p:grpSpPr>
          <p:sp>
            <p:nvSpPr>
              <p:cNvPr id="712"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1" name="Picture 710"/>
              <p:cNvPicPr/>
              <p:nvPr/>
            </p:nvPicPr>
            <p:blipFill>
              <a:blip r:embed="rId14">
                <a:extLst/>
              </a:blip>
              <a:stretch>
                <a:fillRect/>
              </a:stretch>
            </p:blipFill>
            <p:spPr>
              <a:xfrm>
                <a:off x="-53882" y="-53882"/>
                <a:ext cx="378981" cy="449307"/>
              </a:xfrm>
              <a:prstGeom prst="rect">
                <a:avLst/>
              </a:prstGeom>
              <a:effectLst/>
            </p:spPr>
          </p:pic>
        </p:grpSp>
      </p:grpSp>
      <p:grpSp>
        <p:nvGrpSpPr>
          <p:cNvPr id="717" name="Group 717"/>
          <p:cNvGrpSpPr/>
          <p:nvPr/>
        </p:nvGrpSpPr>
        <p:grpSpPr>
          <a:xfrm>
            <a:off x="7907930" y="3052210"/>
            <a:ext cx="378981" cy="449306"/>
            <a:chOff x="-53881" y="-53881"/>
            <a:chExt cx="378979" cy="449305"/>
          </a:xfrm>
        </p:grpSpPr>
        <p:sp>
          <p:nvSpPr>
            <p:cNvPr id="716"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5" name="Picture 714"/>
            <p:cNvPicPr/>
            <p:nvPr/>
          </p:nvPicPr>
          <p:blipFill>
            <a:blip r:embed="rId14">
              <a:extLst/>
            </a:blip>
            <a:stretch>
              <a:fillRect/>
            </a:stretch>
          </p:blipFill>
          <p:spPr>
            <a:xfrm>
              <a:off x="-53882" y="-53882"/>
              <a:ext cx="378981" cy="449307"/>
            </a:xfrm>
            <a:prstGeom prst="rect">
              <a:avLst/>
            </a:prstGeom>
            <a:effectLst/>
          </p:spPr>
        </p:pic>
      </p:grpSp>
      <p:grpSp>
        <p:nvGrpSpPr>
          <p:cNvPr id="720" name="Group 720"/>
          <p:cNvGrpSpPr/>
          <p:nvPr/>
        </p:nvGrpSpPr>
        <p:grpSpPr>
          <a:xfrm>
            <a:off x="7093028" y="3509410"/>
            <a:ext cx="378981" cy="449306"/>
            <a:chOff x="-53881" y="-53881"/>
            <a:chExt cx="378979" cy="449305"/>
          </a:xfrm>
        </p:grpSpPr>
        <p:sp>
          <p:nvSpPr>
            <p:cNvPr id="719"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8" name="Picture 717"/>
            <p:cNvPicPr/>
            <p:nvPr/>
          </p:nvPicPr>
          <p:blipFill>
            <a:blip r:embed="rId14">
              <a:extLst/>
            </a:blip>
            <a:stretch>
              <a:fillRect/>
            </a:stretch>
          </p:blipFill>
          <p:spPr>
            <a:xfrm>
              <a:off x="-53882" y="-53882"/>
              <a:ext cx="378981" cy="449307"/>
            </a:xfrm>
            <a:prstGeom prst="rect">
              <a:avLst/>
            </a:prstGeom>
            <a:effectLst/>
          </p:spPr>
        </p:pic>
      </p:grpSp>
      <p:grpSp>
        <p:nvGrpSpPr>
          <p:cNvPr id="723" name="Group 723"/>
          <p:cNvGrpSpPr/>
          <p:nvPr/>
        </p:nvGrpSpPr>
        <p:grpSpPr>
          <a:xfrm>
            <a:off x="7500479" y="3504329"/>
            <a:ext cx="378980" cy="449307"/>
            <a:chOff x="-53881" y="-53881"/>
            <a:chExt cx="378979" cy="449305"/>
          </a:xfrm>
        </p:grpSpPr>
        <p:sp>
          <p:nvSpPr>
            <p:cNvPr id="722"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1" name="Picture 720"/>
            <p:cNvPicPr/>
            <p:nvPr/>
          </p:nvPicPr>
          <p:blipFill>
            <a:blip r:embed="rId14">
              <a:extLst/>
            </a:blip>
            <a:stretch>
              <a:fillRect/>
            </a:stretch>
          </p:blipFill>
          <p:spPr>
            <a:xfrm>
              <a:off x="-53882" y="-53882"/>
              <a:ext cx="378981" cy="449307"/>
            </a:xfrm>
            <a:prstGeom prst="rect">
              <a:avLst/>
            </a:prstGeom>
            <a:effectLst/>
          </p:spPr>
        </p:pic>
      </p:grpSp>
      <p:grpSp>
        <p:nvGrpSpPr>
          <p:cNvPr id="726" name="Group 726"/>
          <p:cNvGrpSpPr/>
          <p:nvPr/>
        </p:nvGrpSpPr>
        <p:grpSpPr>
          <a:xfrm>
            <a:off x="7907930" y="3504329"/>
            <a:ext cx="378981" cy="449307"/>
            <a:chOff x="-53881" y="-53881"/>
            <a:chExt cx="378979" cy="449305"/>
          </a:xfrm>
        </p:grpSpPr>
        <p:sp>
          <p:nvSpPr>
            <p:cNvPr id="725"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4" name="Picture 723"/>
            <p:cNvPicPr/>
            <p:nvPr/>
          </p:nvPicPr>
          <p:blipFill>
            <a:blip r:embed="rId14">
              <a:extLst/>
            </a:blip>
            <a:stretch>
              <a:fillRect/>
            </a:stretch>
          </p:blipFill>
          <p:spPr>
            <a:xfrm>
              <a:off x="-53882" y="-53882"/>
              <a:ext cx="378981" cy="449307"/>
            </a:xfrm>
            <a:prstGeom prst="rect">
              <a:avLst/>
            </a:prstGeom>
            <a:effectLst/>
          </p:spPr>
        </p:pic>
      </p:grpSp>
      <p:pic>
        <p:nvPicPr>
          <p:cNvPr id="739" name="Picture 738"/>
          <p:cNvPicPr/>
          <p:nvPr/>
        </p:nvPicPr>
        <p:blipFill>
          <a:blip r:embed="rId15">
            <a:extLst/>
          </a:blip>
          <a:stretch>
            <a:fillRect/>
          </a:stretch>
        </p:blipFill>
        <p:spPr>
          <a:xfrm>
            <a:off x="5983907" y="1799997"/>
            <a:ext cx="718156" cy="745580"/>
          </a:xfrm>
          <a:prstGeom prst="rect">
            <a:avLst/>
          </a:prstGeom>
        </p:spPr>
      </p:pic>
      <p:pic>
        <p:nvPicPr>
          <p:cNvPr id="728" name="pasted-image.png"/>
          <p:cNvPicPr/>
          <p:nvPr/>
        </p:nvPicPr>
        <p:blipFill>
          <a:blip r:embed="rId16">
            <a:extLst/>
          </a:blip>
          <a:stretch>
            <a:fillRect/>
          </a:stretch>
        </p:blipFill>
        <p:spPr>
          <a:xfrm>
            <a:off x="152877" y="2881348"/>
            <a:ext cx="2274888" cy="1706166"/>
          </a:xfrm>
          <a:prstGeom prst="rect">
            <a:avLst/>
          </a:prstGeom>
          <a:ln w="12700">
            <a:miter lim="400000"/>
          </a:ln>
        </p:spPr>
      </p:pic>
      <p:sp>
        <p:nvSpPr>
          <p:cNvPr id="729"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30" name="Picture 729"/>
          <p:cNvPicPr/>
          <p:nvPr/>
        </p:nvPicPr>
        <p:blipFill>
          <a:blip r:embed="rId17">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31" name="chrome.png"/>
          <p:cNvPicPr/>
          <p:nvPr/>
        </p:nvPicPr>
        <p:blipFill>
          <a:blip r:embed="rId18">
            <a:extLst/>
          </a:blip>
          <a:stretch>
            <a:fillRect/>
          </a:stretch>
        </p:blipFill>
        <p:spPr>
          <a:xfrm>
            <a:off x="2144578" y="3297828"/>
            <a:ext cx="409226" cy="409226"/>
          </a:xfrm>
          <a:prstGeom prst="rect">
            <a:avLst/>
          </a:prstGeom>
          <a:ln w="12700">
            <a:miter lim="400000"/>
          </a:ln>
        </p:spPr>
      </p:pic>
      <p:sp>
        <p:nvSpPr>
          <p:cNvPr id="732" name="Shape 732"/>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extLst>
      <p:ext uri="{BB962C8B-B14F-4D97-AF65-F5344CB8AC3E}">
        <p14:creationId xmlns:p14="http://schemas.microsoft.com/office/powerpoint/2010/main" val="407315490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661"/>
                                        </p:tgtEl>
                                        <p:attrNameLst>
                                          <p:attrName>style.visibility</p:attrName>
                                        </p:attrNameLst>
                                      </p:cBhvr>
                                      <p:to>
                                        <p:strVal val="visible"/>
                                      </p:to>
                                    </p:set>
                                  </p:childTnLst>
                                </p:cTn>
                              </p:par>
                            </p:childTnLst>
                          </p:cTn>
                        </p:par>
                        <p:par>
                          <p:cTn id="7" fill="hold">
                            <p:stCondLst>
                              <p:cond delay="0"/>
                            </p:stCondLst>
                            <p:childTnLst>
                              <p:par>
                                <p:cTn id="8" presetID="23" presetClass="entr" presetSubtype="16" fill="hold" grpId="0" nodeType="afterEffect">
                                  <p:stCondLst>
                                    <p:cond delay="300"/>
                                  </p:stCondLst>
                                  <p:iterate>
                                    <p:tmAbs val="0"/>
                                  </p:iterate>
                                  <p:childTnLst>
                                    <p:set>
                                      <p:cBhvr>
                                        <p:cTn id="9" fill="hold"/>
                                        <p:tgtEl>
                                          <p:spTgt spid="717"/>
                                        </p:tgtEl>
                                        <p:attrNameLst>
                                          <p:attrName>style.visibility</p:attrName>
                                        </p:attrNameLst>
                                      </p:cBhvr>
                                      <p:to>
                                        <p:strVal val="visible"/>
                                      </p:to>
                                    </p:set>
                                    <p:anim calcmode="lin" valueType="num">
                                      <p:cBhvr>
                                        <p:cTn id="10" dur="150" fill="hold"/>
                                        <p:tgtEl>
                                          <p:spTgt spid="717"/>
                                        </p:tgtEl>
                                        <p:attrNameLst>
                                          <p:attrName>ppt_w</p:attrName>
                                        </p:attrNameLst>
                                      </p:cBhvr>
                                      <p:tavLst>
                                        <p:tav tm="0">
                                          <p:val>
                                            <p:fltVal val="0"/>
                                          </p:val>
                                        </p:tav>
                                        <p:tav tm="100000">
                                          <p:val>
                                            <p:strVal val="#ppt_w"/>
                                          </p:val>
                                        </p:tav>
                                      </p:tavLst>
                                    </p:anim>
                                    <p:anim calcmode="lin" valueType="num">
                                      <p:cBhvr>
                                        <p:cTn id="11" dur="150" fill="hold"/>
                                        <p:tgtEl>
                                          <p:spTgt spid="717"/>
                                        </p:tgtEl>
                                        <p:attrNameLst>
                                          <p:attrName>ppt_h</p:attrName>
                                        </p:attrNameLst>
                                      </p:cBhvr>
                                      <p:tavLst>
                                        <p:tav tm="0">
                                          <p:val>
                                            <p:fltVal val="0"/>
                                          </p:val>
                                        </p:tav>
                                        <p:tav tm="100000">
                                          <p:val>
                                            <p:strVal val="#ppt_h"/>
                                          </p:val>
                                        </p:tav>
                                      </p:tavLst>
                                    </p:anim>
                                  </p:childTnLst>
                                </p:cTn>
                              </p:par>
                            </p:childTnLst>
                          </p:cTn>
                        </p:par>
                        <p:par>
                          <p:cTn id="12" fill="hold">
                            <p:stCondLst>
                              <p:cond delay="450"/>
                            </p:stCondLst>
                            <p:childTnLst>
                              <p:par>
                                <p:cTn id="13" presetID="23" presetClass="entr" presetSubtype="16" fill="hold" grpId="0" nodeType="afterEffect">
                                  <p:stCondLst>
                                    <p:cond delay="0"/>
                                  </p:stCondLst>
                                  <p:iterate>
                                    <p:tmAbs val="0"/>
                                  </p:iterate>
                                  <p:childTnLst>
                                    <p:set>
                                      <p:cBhvr>
                                        <p:cTn id="14" fill="hold"/>
                                        <p:tgtEl>
                                          <p:spTgt spid="723"/>
                                        </p:tgtEl>
                                        <p:attrNameLst>
                                          <p:attrName>style.visibility</p:attrName>
                                        </p:attrNameLst>
                                      </p:cBhvr>
                                      <p:to>
                                        <p:strVal val="visible"/>
                                      </p:to>
                                    </p:set>
                                    <p:anim calcmode="lin" valueType="num">
                                      <p:cBhvr>
                                        <p:cTn id="15" dur="150" fill="hold"/>
                                        <p:tgtEl>
                                          <p:spTgt spid="723"/>
                                        </p:tgtEl>
                                        <p:attrNameLst>
                                          <p:attrName>ppt_w</p:attrName>
                                        </p:attrNameLst>
                                      </p:cBhvr>
                                      <p:tavLst>
                                        <p:tav tm="0">
                                          <p:val>
                                            <p:fltVal val="0"/>
                                          </p:val>
                                        </p:tav>
                                        <p:tav tm="100000">
                                          <p:val>
                                            <p:strVal val="#ppt_w"/>
                                          </p:val>
                                        </p:tav>
                                      </p:tavLst>
                                    </p:anim>
                                    <p:anim calcmode="lin" valueType="num">
                                      <p:cBhvr>
                                        <p:cTn id="16" dur="150" fill="hold"/>
                                        <p:tgtEl>
                                          <p:spTgt spid="723"/>
                                        </p:tgtEl>
                                        <p:attrNameLst>
                                          <p:attrName>ppt_h</p:attrName>
                                        </p:attrNameLst>
                                      </p:cBhvr>
                                      <p:tavLst>
                                        <p:tav tm="0">
                                          <p:val>
                                            <p:fltVal val="0"/>
                                          </p:val>
                                        </p:tav>
                                        <p:tav tm="100000">
                                          <p:val>
                                            <p:strVal val="#ppt_h"/>
                                          </p:val>
                                        </p:tav>
                                      </p:tavLst>
                                    </p:anim>
                                  </p:childTnLst>
                                </p:cTn>
                              </p:par>
                            </p:childTnLst>
                          </p:cTn>
                        </p:par>
                        <p:par>
                          <p:cTn id="17" fill="hold">
                            <p:stCondLst>
                              <p:cond delay="600"/>
                            </p:stCondLst>
                            <p:childTnLst>
                              <p:par>
                                <p:cTn id="18" presetID="23" presetClass="entr" presetSubtype="16" fill="hold" grpId="0" nodeType="afterEffect">
                                  <p:stCondLst>
                                    <p:cond delay="0"/>
                                  </p:stCondLst>
                                  <p:iterate>
                                    <p:tmAbs val="0"/>
                                  </p:iterate>
                                  <p:childTnLst>
                                    <p:set>
                                      <p:cBhvr>
                                        <p:cTn id="19" fill="hold"/>
                                        <p:tgtEl>
                                          <p:spTgt spid="726"/>
                                        </p:tgtEl>
                                        <p:attrNameLst>
                                          <p:attrName>style.visibility</p:attrName>
                                        </p:attrNameLst>
                                      </p:cBhvr>
                                      <p:to>
                                        <p:strVal val="visible"/>
                                      </p:to>
                                    </p:set>
                                    <p:anim calcmode="lin" valueType="num">
                                      <p:cBhvr>
                                        <p:cTn id="20" dur="150" fill="hold"/>
                                        <p:tgtEl>
                                          <p:spTgt spid="726"/>
                                        </p:tgtEl>
                                        <p:attrNameLst>
                                          <p:attrName>ppt_w</p:attrName>
                                        </p:attrNameLst>
                                      </p:cBhvr>
                                      <p:tavLst>
                                        <p:tav tm="0">
                                          <p:val>
                                            <p:fltVal val="0"/>
                                          </p:val>
                                        </p:tav>
                                        <p:tav tm="100000">
                                          <p:val>
                                            <p:strVal val="#ppt_w"/>
                                          </p:val>
                                        </p:tav>
                                      </p:tavLst>
                                    </p:anim>
                                    <p:anim calcmode="lin" valueType="num">
                                      <p:cBhvr>
                                        <p:cTn id="21" dur="150" fill="hold"/>
                                        <p:tgtEl>
                                          <p:spTgt spid="726"/>
                                        </p:tgtEl>
                                        <p:attrNameLst>
                                          <p:attrName>ppt_h</p:attrName>
                                        </p:attrNameLst>
                                      </p:cBhvr>
                                      <p:tavLst>
                                        <p:tav tm="0">
                                          <p:val>
                                            <p:fltVal val="0"/>
                                          </p:val>
                                        </p:tav>
                                        <p:tav tm="100000">
                                          <p:val>
                                            <p:strVal val="#ppt_h"/>
                                          </p:val>
                                        </p:tav>
                                      </p:tavLst>
                                    </p:anim>
                                  </p:childTnLst>
                                </p:cTn>
                              </p:par>
                            </p:childTnLst>
                          </p:cTn>
                        </p:par>
                        <p:par>
                          <p:cTn id="22" fill="hold">
                            <p:stCondLst>
                              <p:cond delay="750"/>
                            </p:stCondLst>
                            <p:childTnLst>
                              <p:par>
                                <p:cTn id="23" presetID="23" presetClass="entr" presetSubtype="16" fill="hold" grpId="0" nodeType="afterEffect">
                                  <p:stCondLst>
                                    <p:cond delay="0"/>
                                  </p:stCondLst>
                                  <p:iterate>
                                    <p:tmAbs val="0"/>
                                  </p:iterate>
                                  <p:childTnLst>
                                    <p:set>
                                      <p:cBhvr>
                                        <p:cTn id="24" fill="hold"/>
                                        <p:tgtEl>
                                          <p:spTgt spid="720"/>
                                        </p:tgtEl>
                                        <p:attrNameLst>
                                          <p:attrName>style.visibility</p:attrName>
                                        </p:attrNameLst>
                                      </p:cBhvr>
                                      <p:to>
                                        <p:strVal val="visible"/>
                                      </p:to>
                                    </p:set>
                                    <p:anim calcmode="lin" valueType="num">
                                      <p:cBhvr>
                                        <p:cTn id="25" dur="150" fill="hold"/>
                                        <p:tgtEl>
                                          <p:spTgt spid="720"/>
                                        </p:tgtEl>
                                        <p:attrNameLst>
                                          <p:attrName>ppt_w</p:attrName>
                                        </p:attrNameLst>
                                      </p:cBhvr>
                                      <p:tavLst>
                                        <p:tav tm="0">
                                          <p:val>
                                            <p:fltVal val="0"/>
                                          </p:val>
                                        </p:tav>
                                        <p:tav tm="100000">
                                          <p:val>
                                            <p:strVal val="#ppt_w"/>
                                          </p:val>
                                        </p:tav>
                                      </p:tavLst>
                                    </p:anim>
                                    <p:anim calcmode="lin" valueType="num">
                                      <p:cBhvr>
                                        <p:cTn id="26" dur="150" fill="hold"/>
                                        <p:tgtEl>
                                          <p:spTgt spid="720"/>
                                        </p:tgtEl>
                                        <p:attrNameLst>
                                          <p:attrName>ppt_h</p:attrName>
                                        </p:attrNameLst>
                                      </p:cBhvr>
                                      <p:tavLst>
                                        <p:tav tm="0">
                                          <p:val>
                                            <p:fltVal val="0"/>
                                          </p:val>
                                        </p:tav>
                                        <p:tav tm="100000">
                                          <p:val>
                                            <p:strVal val="#ppt_h"/>
                                          </p:val>
                                        </p:tav>
                                      </p:tavLst>
                                    </p:anim>
                                  </p:childTnLst>
                                </p:cTn>
                              </p:par>
                            </p:childTnLst>
                          </p:cTn>
                        </p:par>
                        <p:par>
                          <p:cTn id="27" fill="hold">
                            <p:stCondLst>
                              <p:cond delay="900"/>
                            </p:stCondLst>
                            <p:childTnLst>
                              <p:par>
                                <p:cTn id="28" presetID="22" presetClass="entr" presetSubtype="2" fill="hold" grpId="0" nodeType="afterEffect">
                                  <p:stCondLst>
                                    <p:cond delay="0"/>
                                  </p:stCondLst>
                                  <p:iterate>
                                    <p:tmAbs val="0"/>
                                  </p:iterate>
                                  <p:childTnLst>
                                    <p:set>
                                      <p:cBhvr>
                                        <p:cTn id="29" fill="hold"/>
                                        <p:tgtEl>
                                          <p:spTgt spid="730"/>
                                        </p:tgtEl>
                                        <p:attrNameLst>
                                          <p:attrName>style.visibility</p:attrName>
                                        </p:attrNameLst>
                                      </p:cBhvr>
                                      <p:to>
                                        <p:strVal val="visible"/>
                                      </p:to>
                                    </p:set>
                                    <p:animEffect transition="in" filter="wipe(right)">
                                      <p:cBhvr>
                                        <p:cTn id="30" dur="1000"/>
                                        <p:tgtEl>
                                          <p:spTgt spid="730"/>
                                        </p:tgtEl>
                                      </p:cBhvr>
                                    </p:animEffect>
                                  </p:childTnLst>
                                </p:cTn>
                              </p:par>
                            </p:childTnLst>
                          </p:cTn>
                        </p:par>
                        <p:par>
                          <p:cTn id="31" fill="hold">
                            <p:stCondLst>
                              <p:cond delay="1900"/>
                            </p:stCondLst>
                            <p:childTnLst>
                              <p:par>
                                <p:cTn id="32" presetID="4" presetClass="entr" presetSubtype="32" fill="hold" grpId="0" nodeType="afterEffect">
                                  <p:stCondLst>
                                    <p:cond delay="0"/>
                                  </p:stCondLst>
                                  <p:iterate>
                                    <p:tmAbs val="0"/>
                                  </p:iterate>
                                  <p:childTnLst>
                                    <p:set>
                                      <p:cBhvr>
                                        <p:cTn id="33" fill="hold"/>
                                        <p:tgtEl>
                                          <p:spTgt spid="728"/>
                                        </p:tgtEl>
                                        <p:attrNameLst>
                                          <p:attrName>style.visibility</p:attrName>
                                        </p:attrNameLst>
                                      </p:cBhvr>
                                      <p:to>
                                        <p:strVal val="visible"/>
                                      </p:to>
                                    </p:set>
                                    <p:animEffect transition="in" filter="box(out)">
                                      <p:cBhvr>
                                        <p:cTn id="34" dur="1000"/>
                                        <p:tgtEl>
                                          <p:spTgt spid="728"/>
                                        </p:tgtEl>
                                      </p:cBhvr>
                                    </p:animEffect>
                                  </p:childTnLst>
                                </p:cTn>
                              </p:par>
                            </p:childTnLst>
                          </p:cTn>
                        </p:par>
                        <p:par>
                          <p:cTn id="35" fill="hold">
                            <p:stCondLst>
                              <p:cond delay="2900"/>
                            </p:stCondLst>
                            <p:childTnLst>
                              <p:par>
                                <p:cTn id="36" presetID="23" presetClass="entr" presetSubtype="16" fill="hold" grpId="0" nodeType="afterEffect">
                                  <p:stCondLst>
                                    <p:cond delay="0"/>
                                  </p:stCondLst>
                                  <p:iterate>
                                    <p:tmAbs val="0"/>
                                  </p:iterate>
                                  <p:childTnLst>
                                    <p:set>
                                      <p:cBhvr>
                                        <p:cTn id="37" fill="hold"/>
                                        <p:tgtEl>
                                          <p:spTgt spid="731"/>
                                        </p:tgtEl>
                                        <p:attrNameLst>
                                          <p:attrName>style.visibility</p:attrName>
                                        </p:attrNameLst>
                                      </p:cBhvr>
                                      <p:to>
                                        <p:strVal val="visible"/>
                                      </p:to>
                                    </p:set>
                                    <p:anim calcmode="lin" valueType="num">
                                      <p:cBhvr>
                                        <p:cTn id="38" dur="500" fill="hold"/>
                                        <p:tgtEl>
                                          <p:spTgt spid="731"/>
                                        </p:tgtEl>
                                        <p:attrNameLst>
                                          <p:attrName>ppt_w</p:attrName>
                                        </p:attrNameLst>
                                      </p:cBhvr>
                                      <p:tavLst>
                                        <p:tav tm="0">
                                          <p:val>
                                            <p:fltVal val="0"/>
                                          </p:val>
                                        </p:tav>
                                        <p:tav tm="100000">
                                          <p:val>
                                            <p:strVal val="#ppt_w"/>
                                          </p:val>
                                        </p:tav>
                                      </p:tavLst>
                                    </p:anim>
                                    <p:anim calcmode="lin" valueType="num">
                                      <p:cBhvr>
                                        <p:cTn id="39" dur="500" fill="hold"/>
                                        <p:tgtEl>
                                          <p:spTgt spid="731"/>
                                        </p:tgtEl>
                                        <p:attrNameLst>
                                          <p:attrName>ppt_h</p:attrName>
                                        </p:attrNameLst>
                                      </p:cBhvr>
                                      <p:tavLst>
                                        <p:tav tm="0">
                                          <p:val>
                                            <p:fltVal val="0"/>
                                          </p:val>
                                        </p:tav>
                                        <p:tav tm="100000">
                                          <p:val>
                                            <p:strVal val="#ppt_h"/>
                                          </p:val>
                                        </p:tav>
                                      </p:tavLst>
                                    </p:anim>
                                  </p:childTnLst>
                                </p:cTn>
                              </p:par>
                            </p:childTnLst>
                          </p:cTn>
                        </p:par>
                        <p:par>
                          <p:cTn id="40" fill="hold">
                            <p:stCondLst>
                              <p:cond delay="3400"/>
                            </p:stCondLst>
                            <p:childTnLst>
                              <p:par>
                                <p:cTn id="41" presetID="1" presetClass="entr" presetSubtype="0" fill="hold" grpId="0" nodeType="afterEffect">
                                  <p:stCondLst>
                                    <p:cond delay="0"/>
                                  </p:stCondLst>
                                  <p:iterate type="lt">
                                    <p:tmAbs val="0"/>
                                  </p:iterate>
                                  <p:childTnLst>
                                    <p:set>
                                      <p:cBhvr>
                                        <p:cTn id="42" fill="hold"/>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 grpId="0" animBg="1" advAuto="0"/>
      <p:bldP spid="717" grpId="0" animBg="1" advAuto="0"/>
      <p:bldP spid="720" grpId="0" animBg="1" advAuto="0"/>
      <p:bldP spid="723" grpId="0" animBg="1" advAuto="0"/>
      <p:bldP spid="726" grpId="0" animBg="1" advAuto="0"/>
      <p:bldP spid="728" grpId="0" animBg="1" advAuto="0"/>
      <p:bldP spid="729" grpId="0" animBg="1" advAuto="0"/>
      <p:bldP spid="730" grpId="0" animBg="1" advAuto="0"/>
      <p:bldP spid="731"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Technical 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pic>
        <p:nvPicPr>
          <p:cNvPr id="66" name="Shape 173"/>
          <p:cNvPicPr preferRelativeResize="0"/>
          <p:nvPr/>
        </p:nvPicPr>
        <p:blipFill rotWithShape="1">
          <a:blip r:embed="rId15">
            <a:alphaModFix/>
          </a:blip>
          <a:srcRect b="-4013"/>
          <a:stretch/>
        </p:blipFill>
        <p:spPr>
          <a:xfrm>
            <a:off x="2883341" y="4001645"/>
            <a:ext cx="1122933" cy="584303"/>
          </a:xfrm>
          <a:prstGeom prst="rect">
            <a:avLst/>
          </a:prstGeom>
          <a:noFill/>
          <a:ln>
            <a:noFill/>
          </a:ln>
        </p:spPr>
      </p:pic>
      <p:pic>
        <p:nvPicPr>
          <p:cNvPr id="67" name="Shape 174"/>
          <p:cNvPicPr preferRelativeResize="0"/>
          <p:nvPr/>
        </p:nvPicPr>
        <p:blipFill rotWithShape="1">
          <a:blip r:embed="rId15">
            <a:alphaModFix/>
          </a:blip>
          <a:srcRect b="-4013"/>
          <a:stretch/>
        </p:blipFill>
        <p:spPr>
          <a:xfrm>
            <a:off x="4030026" y="3975045"/>
            <a:ext cx="1122933" cy="584303"/>
          </a:xfrm>
          <a:prstGeom prst="rect">
            <a:avLst/>
          </a:prstGeom>
          <a:noFill/>
          <a:ln>
            <a:noFill/>
          </a:ln>
        </p:spPr>
      </p:pic>
      <p:pic>
        <p:nvPicPr>
          <p:cNvPr id="68" name="Shape 175"/>
          <p:cNvPicPr preferRelativeResize="0"/>
          <p:nvPr/>
        </p:nvPicPr>
        <p:blipFill rotWithShape="1">
          <a:blip r:embed="rId15">
            <a:alphaModFix/>
          </a:blip>
          <a:srcRect b="-4013"/>
          <a:stretch/>
        </p:blipFill>
        <p:spPr>
          <a:xfrm>
            <a:off x="5176710" y="3975045"/>
            <a:ext cx="1122933" cy="584303"/>
          </a:xfrm>
          <a:prstGeom prst="rect">
            <a:avLst/>
          </a:prstGeom>
          <a:noFill/>
          <a:ln>
            <a:noFill/>
          </a:ln>
        </p:spPr>
      </p:pic>
      <p:pic>
        <p:nvPicPr>
          <p:cNvPr id="69" name="Shape 176"/>
          <p:cNvPicPr preferRelativeResize="0"/>
          <p:nvPr/>
        </p:nvPicPr>
        <p:blipFill rotWithShape="1">
          <a:blip r:embed="rId16">
            <a:alphaModFix/>
          </a:blip>
          <a:srcRect/>
          <a:stretch/>
        </p:blipFill>
        <p:spPr>
          <a:xfrm>
            <a:off x="3091473" y="4191256"/>
            <a:ext cx="720128" cy="181832"/>
          </a:xfrm>
          <a:prstGeom prst="rect">
            <a:avLst/>
          </a:prstGeom>
          <a:noFill/>
          <a:ln>
            <a:noFill/>
          </a:ln>
        </p:spPr>
      </p:pic>
      <p:pic>
        <p:nvPicPr>
          <p:cNvPr id="70" name="Shape 177"/>
          <p:cNvPicPr preferRelativeResize="0"/>
          <p:nvPr/>
        </p:nvPicPr>
        <p:blipFill rotWithShape="1">
          <a:blip r:embed="rId17">
            <a:alphaModFix/>
          </a:blip>
          <a:srcRect/>
          <a:stretch/>
        </p:blipFill>
        <p:spPr>
          <a:xfrm>
            <a:off x="5372632" y="4124058"/>
            <a:ext cx="602611" cy="243554"/>
          </a:xfrm>
          <a:prstGeom prst="rect">
            <a:avLst/>
          </a:prstGeom>
          <a:noFill/>
          <a:ln>
            <a:noFill/>
          </a:ln>
        </p:spPr>
      </p:pic>
      <p:pic>
        <p:nvPicPr>
          <p:cNvPr id="71" name="Shape 178"/>
          <p:cNvPicPr preferRelativeResize="0"/>
          <p:nvPr/>
        </p:nvPicPr>
        <p:blipFill rotWithShape="1">
          <a:blip r:embed="rId18">
            <a:alphaModFix/>
          </a:blip>
          <a:srcRect l="4286"/>
          <a:stretch/>
        </p:blipFill>
        <p:spPr>
          <a:xfrm>
            <a:off x="4222071" y="4133352"/>
            <a:ext cx="662190" cy="219401"/>
          </a:xfrm>
          <a:prstGeom prst="rect">
            <a:avLst/>
          </a:prstGeom>
          <a:noFill/>
          <a:ln>
            <a:noFill/>
          </a:ln>
        </p:spPr>
      </p:pic>
    </p:spTree>
    <p:extLst>
      <p:ext uri="{BB962C8B-B14F-4D97-AF65-F5344CB8AC3E}">
        <p14:creationId xmlns:p14="http://schemas.microsoft.com/office/powerpoint/2010/main" val="943752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operator in the PaaS era</a:t>
            </a:r>
          </a:p>
        </p:txBody>
      </p:sp>
    </p:spTree>
    <p:extLst>
      <p:ext uri="{BB962C8B-B14F-4D97-AF65-F5344CB8AC3E}">
        <p14:creationId xmlns:p14="http://schemas.microsoft.com/office/powerpoint/2010/main" val="847190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 name="Shape 75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758" name="Shape 7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31</a:t>
            </a:fld>
            <a:endParaRPr sz="800">
              <a:solidFill>
                <a:srgbClr val="808080"/>
              </a:solidFill>
              <a:uFill>
                <a:solidFill>
                  <a:srgbClr val="808080"/>
                </a:solidFill>
              </a:uFill>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760" name="Shape 760"/>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Tree>
    <p:extLst>
      <p:ext uri="{BB962C8B-B14F-4D97-AF65-F5344CB8AC3E}">
        <p14:creationId xmlns:p14="http://schemas.microsoft.com/office/powerpoint/2010/main" val="428282659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iterate>
                                    <p:tmAbs val="0"/>
                                  </p:iterate>
                                  <p:childTnLst>
                                    <p:set>
                                      <p:cBhvr>
                                        <p:cTn id="12" fill="hold"/>
                                        <p:tgtEl>
                                          <p:spTgt spid="763"/>
                                        </p:tgtEl>
                                        <p:attrNameLst>
                                          <p:attrName>style.visibility</p:attrName>
                                        </p:attrNameLst>
                                      </p:cBhvr>
                                      <p:to>
                                        <p:strVal val="visible"/>
                                      </p:to>
                                    </p:set>
                                    <p:anim calcmode="lin" valueType="num">
                                      <p:cBhvr>
                                        <p:cTn id="13" dur="400" fill="hold"/>
                                        <p:tgtEl>
                                          <p:spTgt spid="763"/>
                                        </p:tgtEl>
                                        <p:attrNameLst>
                                          <p:attrName>ppt_w</p:attrName>
                                        </p:attrNameLst>
                                      </p:cBhvr>
                                      <p:tavLst>
                                        <p:tav tm="0">
                                          <p:val>
                                            <p:fltVal val="0"/>
                                          </p:val>
                                        </p:tav>
                                        <p:tav tm="100000">
                                          <p:val>
                                            <p:strVal val="#ppt_w"/>
                                          </p:val>
                                        </p:tav>
                                      </p:tavLst>
                                    </p:anim>
                                    <p:anim calcmode="lin" valueType="num">
                                      <p:cBhvr>
                                        <p:cTn id="14" dur="400" fill="hold"/>
                                        <p:tgtEl>
                                          <p:spTgt spid="76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iterate>
                                    <p:tmAbs val="0"/>
                                  </p:iterate>
                                  <p:childTnLst>
                                    <p:set>
                                      <p:cBhvr>
                                        <p:cTn id="18" fill="hold"/>
                                        <p:tgtEl>
                                          <p:spTgt spid="772"/>
                                        </p:tgtEl>
                                        <p:attrNameLst>
                                          <p:attrName>style.visibility</p:attrName>
                                        </p:attrNameLst>
                                      </p:cBhvr>
                                      <p:to>
                                        <p:strVal val="visible"/>
                                      </p:to>
                                    </p:set>
                                    <p:anim calcmode="lin" valueType="num">
                                      <p:cBhvr>
                                        <p:cTn id="19" dur="400" fill="hold"/>
                                        <p:tgtEl>
                                          <p:spTgt spid="772"/>
                                        </p:tgtEl>
                                        <p:attrNameLst>
                                          <p:attrName>ppt_w</p:attrName>
                                        </p:attrNameLst>
                                      </p:cBhvr>
                                      <p:tavLst>
                                        <p:tav tm="0">
                                          <p:val>
                                            <p:fltVal val="0"/>
                                          </p:val>
                                        </p:tav>
                                        <p:tav tm="100000">
                                          <p:val>
                                            <p:strVal val="#ppt_w"/>
                                          </p:val>
                                        </p:tav>
                                      </p:tavLst>
                                    </p:anim>
                                    <p:anim calcmode="lin" valueType="num">
                                      <p:cBhvr>
                                        <p:cTn id="20" dur="400" fill="hold"/>
                                        <p:tgtEl>
                                          <p:spTgt spid="77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32" fill="hold" grpId="0" nodeType="clickEffect">
                                  <p:stCondLst>
                                    <p:cond delay="0"/>
                                  </p:stCondLst>
                                  <p:iterate>
                                    <p:tmAbs val="0"/>
                                  </p:iterate>
                                  <p:childTnLst>
                                    <p:set>
                                      <p:cBhvr>
                                        <p:cTn id="24" fill="hold"/>
                                        <p:tgtEl>
                                          <p:spTgt spid="769"/>
                                        </p:tgtEl>
                                        <p:attrNameLst>
                                          <p:attrName>style.visibility</p:attrName>
                                        </p:attrNameLst>
                                      </p:cBhvr>
                                      <p:to>
                                        <p:strVal val="visible"/>
                                      </p:to>
                                    </p:set>
                                    <p:anim calcmode="lin" valueType="num">
                                      <p:cBhvr>
                                        <p:cTn id="25" dur="400" fill="hold"/>
                                        <p:tgtEl>
                                          <p:spTgt spid="769"/>
                                        </p:tgtEl>
                                        <p:attrNameLst>
                                          <p:attrName>ppt_w</p:attrName>
                                        </p:attrNameLst>
                                      </p:cBhvr>
                                      <p:tavLst>
                                        <p:tav tm="0">
                                          <p:val>
                                            <p:fltVal val="0"/>
                                          </p:val>
                                        </p:tav>
                                        <p:tav tm="100000">
                                          <p:val>
                                            <p:strVal val="#ppt_w"/>
                                          </p:val>
                                        </p:tav>
                                      </p:tavLst>
                                    </p:anim>
                                    <p:anim calcmode="lin" valueType="num">
                                      <p:cBhvr>
                                        <p:cTn id="26" dur="400" fill="hold"/>
                                        <p:tgtEl>
                                          <p:spTgt spid="76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32" fill="hold" grpId="0" nodeType="clickEffect">
                                  <p:stCondLst>
                                    <p:cond delay="0"/>
                                  </p:stCondLst>
                                  <p:iterate>
                                    <p:tmAbs val="0"/>
                                  </p:iterate>
                                  <p:childTnLst>
                                    <p:set>
                                      <p:cBhvr>
                                        <p:cTn id="30" fill="hold"/>
                                        <p:tgtEl>
                                          <p:spTgt spid="766"/>
                                        </p:tgtEl>
                                        <p:attrNameLst>
                                          <p:attrName>style.visibility</p:attrName>
                                        </p:attrNameLst>
                                      </p:cBhvr>
                                      <p:to>
                                        <p:strVal val="visible"/>
                                      </p:to>
                                    </p:set>
                                    <p:anim calcmode="lin" valueType="num">
                                      <p:cBhvr>
                                        <p:cTn id="31" dur="400" fill="hold"/>
                                        <p:tgtEl>
                                          <p:spTgt spid="766"/>
                                        </p:tgtEl>
                                        <p:attrNameLst>
                                          <p:attrName>ppt_w</p:attrName>
                                        </p:attrNameLst>
                                      </p:cBhvr>
                                      <p:tavLst>
                                        <p:tav tm="0">
                                          <p:val>
                                            <p:fltVal val="0"/>
                                          </p:val>
                                        </p:tav>
                                        <p:tav tm="100000">
                                          <p:val>
                                            <p:strVal val="#ppt_w"/>
                                          </p:val>
                                        </p:tav>
                                      </p:tavLst>
                                    </p:anim>
                                    <p:anim calcmode="lin" valueType="num">
                                      <p:cBhvr>
                                        <p:cTn id="32" dur="400" fill="hold"/>
                                        <p:tgtEl>
                                          <p:spTgt spid="766"/>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32" fill="hold" grpId="0" nodeType="clickEffect">
                                  <p:stCondLst>
                                    <p:cond delay="0"/>
                                  </p:stCondLst>
                                  <p:iterate>
                                    <p:tmAbs val="0"/>
                                  </p:iterate>
                                  <p:childTnLst>
                                    <p:set>
                                      <p:cBhvr>
                                        <p:cTn id="36" fill="hold"/>
                                        <p:tgtEl>
                                          <p:spTgt spid="778"/>
                                        </p:tgtEl>
                                        <p:attrNameLst>
                                          <p:attrName>style.visibility</p:attrName>
                                        </p:attrNameLst>
                                      </p:cBhvr>
                                      <p:to>
                                        <p:strVal val="visible"/>
                                      </p:to>
                                    </p:set>
                                    <p:anim calcmode="lin" valueType="num">
                                      <p:cBhvr>
                                        <p:cTn id="37" dur="400" fill="hold"/>
                                        <p:tgtEl>
                                          <p:spTgt spid="778"/>
                                        </p:tgtEl>
                                        <p:attrNameLst>
                                          <p:attrName>ppt_w</p:attrName>
                                        </p:attrNameLst>
                                      </p:cBhvr>
                                      <p:tavLst>
                                        <p:tav tm="0">
                                          <p:val>
                                            <p:fltVal val="0"/>
                                          </p:val>
                                        </p:tav>
                                        <p:tav tm="100000">
                                          <p:val>
                                            <p:strVal val="#ppt_w"/>
                                          </p:val>
                                        </p:tav>
                                      </p:tavLst>
                                    </p:anim>
                                    <p:anim calcmode="lin" valueType="num">
                                      <p:cBhvr>
                                        <p:cTn id="38"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0" name="Shape 780"/>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32</a:t>
            </a:fld>
            <a:endParaRPr sz="800">
              <a:solidFill>
                <a:srgbClr val="808080"/>
              </a:solidFill>
              <a:uFill>
                <a:solidFill>
                  <a:srgbClr val="808080"/>
                </a:solidFill>
              </a:uFill>
            </a:endParaRPr>
          </a:p>
        </p:txBody>
      </p:sp>
      <p:pic>
        <p:nvPicPr>
          <p:cNvPr id="781" name="pasted-image.png"/>
          <p:cNvPicPr/>
          <p:nvPr/>
        </p:nvPicPr>
        <p:blipFill>
          <a:blip r:embed="rId2">
            <a:extLst/>
          </a:blip>
          <a:stretch>
            <a:fillRect/>
          </a:stretch>
        </p:blipFill>
        <p:spPr>
          <a:xfrm>
            <a:off x="120980" y="1095969"/>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735675" y="558331"/>
            <a:ext cx="4021750" cy="1009149"/>
          </a:xfrm>
          <a:prstGeom prst="rect">
            <a:avLst/>
          </a:prstGeom>
          <a:ln w="12700">
            <a:miter lim="400000"/>
          </a:ln>
        </p:spPr>
      </p:pic>
      <p:sp>
        <p:nvSpPr>
          <p:cNvPr id="783" name="Shape 783"/>
          <p:cNvSpPr/>
          <p:nvPr/>
        </p:nvSpPr>
        <p:spPr>
          <a:xfrm>
            <a:off x="3741600" y="3759953"/>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grpSp>
        <p:nvGrpSpPr>
          <p:cNvPr id="790" name="Group 790"/>
          <p:cNvGrpSpPr/>
          <p:nvPr/>
        </p:nvGrpSpPr>
        <p:grpSpPr>
          <a:xfrm>
            <a:off x="4346827" y="3828081"/>
            <a:ext cx="3366050" cy="320518"/>
            <a:chOff x="0" y="0"/>
            <a:chExt cx="3366049" cy="320517"/>
          </a:xfrm>
        </p:grpSpPr>
        <p:pic>
          <p:nvPicPr>
            <p:cNvPr id="784" name="droppedImage.tiff"/>
            <p:cNvPicPr/>
            <p:nvPr/>
          </p:nvPicPr>
          <p:blipFill>
            <a:blip r:embed="rId4">
              <a:extLst/>
            </a:blip>
            <a:stretch>
              <a:fillRect/>
            </a:stretch>
          </p:blipFill>
          <p:spPr>
            <a:xfrm>
              <a:off x="0" y="984"/>
              <a:ext cx="318549" cy="318549"/>
            </a:xfrm>
            <a:prstGeom prst="rect">
              <a:avLst/>
            </a:prstGeom>
            <a:ln w="12700" cap="flat">
              <a:noFill/>
              <a:miter lim="400000"/>
            </a:ln>
            <a:effectLst/>
          </p:spPr>
        </p:pic>
        <p:pic>
          <p:nvPicPr>
            <p:cNvPr id="785" name="pasted-image.pdf"/>
            <p:cNvPicPr/>
            <p:nvPr/>
          </p:nvPicPr>
          <p:blipFill>
            <a:blip r:embed="rId5">
              <a:extLst/>
            </a:blip>
            <a:stretch>
              <a:fillRect/>
            </a:stretch>
          </p:blipFill>
          <p:spPr>
            <a:xfrm>
              <a:off x="478717" y="0"/>
              <a:ext cx="319534" cy="319533"/>
            </a:xfrm>
            <a:prstGeom prst="rect">
              <a:avLst/>
            </a:prstGeom>
            <a:ln w="12700" cap="flat">
              <a:noFill/>
              <a:miter lim="400000"/>
            </a:ln>
            <a:effectLst/>
          </p:spPr>
        </p:pic>
        <p:pic>
          <p:nvPicPr>
            <p:cNvPr id="786" name="droppedImage.tiff"/>
            <p:cNvPicPr/>
            <p:nvPr/>
          </p:nvPicPr>
          <p:blipFill>
            <a:blip r:embed="rId6">
              <a:extLst/>
            </a:blip>
            <a:stretch>
              <a:fillRect/>
            </a:stretch>
          </p:blipFill>
          <p:spPr>
            <a:xfrm>
              <a:off x="958420" y="492"/>
              <a:ext cx="865944" cy="319534"/>
            </a:xfrm>
            <a:prstGeom prst="rect">
              <a:avLst/>
            </a:prstGeom>
            <a:ln w="12700" cap="flat">
              <a:noFill/>
              <a:miter lim="400000"/>
            </a:ln>
            <a:effectLst/>
          </p:spPr>
        </p:pic>
        <p:pic>
          <p:nvPicPr>
            <p:cNvPr id="787" name="droppedImage.tiff"/>
            <p:cNvPicPr/>
            <p:nvPr/>
          </p:nvPicPr>
          <p:blipFill>
            <a:blip r:embed="rId7">
              <a:extLst/>
            </a:blip>
            <a:srcRect l="12296" t="1162" r="16473" b="27441"/>
            <a:stretch>
              <a:fillRect/>
            </a:stretch>
          </p:blipFill>
          <p:spPr>
            <a:xfrm>
              <a:off x="1984532" y="984"/>
              <a:ext cx="319534" cy="319534"/>
            </a:xfrm>
            <a:prstGeom prst="rect">
              <a:avLst/>
            </a:prstGeom>
            <a:ln w="12700" cap="flat">
              <a:noFill/>
              <a:miter lim="400000"/>
            </a:ln>
            <a:effectLst/>
          </p:spPr>
        </p:pic>
        <p:pic>
          <p:nvPicPr>
            <p:cNvPr id="788" name="pasted-image.png"/>
            <p:cNvPicPr/>
            <p:nvPr/>
          </p:nvPicPr>
          <p:blipFill>
            <a:blip r:embed="rId8">
              <a:extLst/>
            </a:blip>
            <a:srcRect l="29203" t="14258" r="29203" b="28296"/>
            <a:stretch>
              <a:fillRect/>
            </a:stretch>
          </p:blipFill>
          <p:spPr>
            <a:xfrm>
              <a:off x="2464234" y="984"/>
              <a:ext cx="347034" cy="319534"/>
            </a:xfrm>
            <a:prstGeom prst="rect">
              <a:avLst/>
            </a:prstGeom>
            <a:ln w="12700" cap="flat">
              <a:noFill/>
              <a:miter lim="400000"/>
            </a:ln>
            <a:effectLst/>
          </p:spPr>
        </p:pic>
        <p:pic>
          <p:nvPicPr>
            <p:cNvPr id="789" name="pasted-image.png"/>
            <p:cNvPicPr/>
            <p:nvPr/>
          </p:nvPicPr>
          <p:blipFill>
            <a:blip r:embed="rId9">
              <a:extLst/>
            </a:blip>
            <a:stretch>
              <a:fillRect/>
            </a:stretch>
          </p:blipFill>
          <p:spPr>
            <a:xfrm>
              <a:off x="2971332" y="0"/>
              <a:ext cx="394718" cy="319533"/>
            </a:xfrm>
            <a:prstGeom prst="rect">
              <a:avLst/>
            </a:prstGeom>
            <a:ln w="12700" cap="flat">
              <a:noFill/>
              <a:miter lim="400000"/>
            </a:ln>
            <a:effectLst/>
          </p:spPr>
        </p:pic>
      </p:grpSp>
      <p:sp>
        <p:nvSpPr>
          <p:cNvPr id="791" name="Shape 791"/>
          <p:cNvSpPr/>
          <p:nvPr/>
        </p:nvSpPr>
        <p:spPr>
          <a:xfrm>
            <a:off x="3722854" y="1603949"/>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10">
            <a:alphaModFix amt="88458"/>
            <a:extLst/>
          </a:blip>
          <a:stretch>
            <a:fillRect/>
          </a:stretch>
        </p:blipFill>
        <p:spPr>
          <a:xfrm>
            <a:off x="3915536" y="2037315"/>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4025813" y="1714738"/>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11">
            <a:extLst/>
          </a:blip>
          <a:stretch>
            <a:fillRect/>
          </a:stretch>
        </p:blipFill>
        <p:spPr>
          <a:xfrm>
            <a:off x="6902178" y="2026949"/>
            <a:ext cx="759928" cy="759928"/>
          </a:xfrm>
          <a:prstGeom prst="rect">
            <a:avLst/>
          </a:prstGeom>
          <a:ln w="12700">
            <a:miter lim="400000"/>
          </a:ln>
        </p:spPr>
      </p:pic>
      <p:pic>
        <p:nvPicPr>
          <p:cNvPr id="795" name="pasted-image.png"/>
          <p:cNvPicPr/>
          <p:nvPr/>
        </p:nvPicPr>
        <p:blipFill>
          <a:blip r:embed="rId12">
            <a:extLst/>
          </a:blip>
          <a:stretch>
            <a:fillRect/>
          </a:stretch>
        </p:blipFill>
        <p:spPr>
          <a:xfrm>
            <a:off x="6211836" y="2026949"/>
            <a:ext cx="759928" cy="759928"/>
          </a:xfrm>
          <a:prstGeom prst="rect">
            <a:avLst/>
          </a:prstGeom>
          <a:ln w="12700">
            <a:miter lim="400000"/>
          </a:ln>
        </p:spPr>
      </p:pic>
      <p:pic>
        <p:nvPicPr>
          <p:cNvPr id="796" name="pasted-image.png"/>
          <p:cNvPicPr/>
          <p:nvPr/>
        </p:nvPicPr>
        <p:blipFill>
          <a:blip r:embed="rId13">
            <a:extLst/>
          </a:blip>
          <a:stretch>
            <a:fillRect/>
          </a:stretch>
        </p:blipFill>
        <p:spPr>
          <a:xfrm>
            <a:off x="5502053" y="2026949"/>
            <a:ext cx="759928" cy="759928"/>
          </a:xfrm>
          <a:prstGeom prst="rect">
            <a:avLst/>
          </a:prstGeom>
          <a:ln w="12700">
            <a:miter lim="400000"/>
          </a:ln>
        </p:spPr>
      </p:pic>
      <p:pic>
        <p:nvPicPr>
          <p:cNvPr id="797" name="pasted-image.png"/>
          <p:cNvPicPr/>
          <p:nvPr/>
        </p:nvPicPr>
        <p:blipFill>
          <a:blip r:embed="rId14">
            <a:extLst/>
          </a:blip>
          <a:stretch>
            <a:fillRect/>
          </a:stretch>
        </p:blipFill>
        <p:spPr>
          <a:xfrm>
            <a:off x="6208234" y="2792571"/>
            <a:ext cx="747690" cy="747690"/>
          </a:xfrm>
          <a:prstGeom prst="rect">
            <a:avLst/>
          </a:prstGeom>
          <a:ln w="12700">
            <a:miter lim="400000"/>
          </a:ln>
        </p:spPr>
      </p:pic>
      <p:pic>
        <p:nvPicPr>
          <p:cNvPr id="798" name="pasted-image.png"/>
          <p:cNvPicPr/>
          <p:nvPr/>
        </p:nvPicPr>
        <p:blipFill>
          <a:blip r:embed="rId15">
            <a:extLst/>
          </a:blip>
          <a:stretch>
            <a:fillRect/>
          </a:stretch>
        </p:blipFill>
        <p:spPr>
          <a:xfrm>
            <a:off x="5508172" y="2792571"/>
            <a:ext cx="747690" cy="747690"/>
          </a:xfrm>
          <a:prstGeom prst="rect">
            <a:avLst/>
          </a:prstGeom>
          <a:ln w="12700">
            <a:miter lim="400000"/>
          </a:ln>
        </p:spPr>
      </p:pic>
      <p:pic>
        <p:nvPicPr>
          <p:cNvPr id="799" name="pasted-image.png"/>
          <p:cNvPicPr/>
          <p:nvPr/>
        </p:nvPicPr>
        <p:blipFill>
          <a:blip r:embed="rId16">
            <a:extLst/>
          </a:blip>
          <a:stretch>
            <a:fillRect/>
          </a:stretch>
        </p:blipFill>
        <p:spPr>
          <a:xfrm>
            <a:off x="6902178" y="2780333"/>
            <a:ext cx="759928" cy="759928"/>
          </a:xfrm>
          <a:prstGeom prst="rect">
            <a:avLst/>
          </a:prstGeom>
          <a:ln w="12700">
            <a:miter lim="400000"/>
          </a:ln>
        </p:spPr>
      </p:pic>
      <p:grpSp>
        <p:nvGrpSpPr>
          <p:cNvPr id="802" name="Group 802"/>
          <p:cNvGrpSpPr/>
          <p:nvPr/>
        </p:nvGrpSpPr>
        <p:grpSpPr>
          <a:xfrm>
            <a:off x="2492541" y="198041"/>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7">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8058213" y="198041"/>
            <a:ext cx="895771" cy="1141524"/>
            <a:chOff x="0" y="0"/>
            <a:chExt cx="895769" cy="1141522"/>
          </a:xfrm>
        </p:grpSpPr>
        <p:pic>
          <p:nvPicPr>
            <p:cNvPr id="803" name="pasted-image.png"/>
            <p:cNvPicPr/>
            <p:nvPr/>
          </p:nvPicPr>
          <p:blipFill>
            <a:blip r:embed="rId18">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2178265" y="3446934"/>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9">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8013779" y="3354205"/>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20">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8096657" y="1701006"/>
            <a:ext cx="846660" cy="1351807"/>
            <a:chOff x="0" y="199133"/>
            <a:chExt cx="846658" cy="1351806"/>
          </a:xfrm>
        </p:grpSpPr>
        <p:pic>
          <p:nvPicPr>
            <p:cNvPr id="812" name="pasted-image.png"/>
            <p:cNvPicPr/>
            <p:nvPr/>
          </p:nvPicPr>
          <p:blipFill>
            <a:blip r:embed="rId21">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2316529" y="1950599"/>
            <a:ext cx="1004301" cy="1385661"/>
            <a:chOff x="0" y="0"/>
            <a:chExt cx="1004299" cy="1385659"/>
          </a:xfrm>
        </p:grpSpPr>
        <p:pic>
          <p:nvPicPr>
            <p:cNvPr id="815" name="pasted-image.png"/>
            <p:cNvPicPr/>
            <p:nvPr/>
          </p:nvPicPr>
          <p:blipFill>
            <a:blip r:embed="rId22">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spTree>
    <p:extLst>
      <p:ext uri="{BB962C8B-B14F-4D97-AF65-F5344CB8AC3E}">
        <p14:creationId xmlns:p14="http://schemas.microsoft.com/office/powerpoint/2010/main" val="337424419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7" name="Shape 877"/>
          <p:cNvSpPr/>
          <p:nvPr/>
        </p:nvSpPr>
        <p:spPr>
          <a:xfrm>
            <a:off x="536714" y="267128"/>
            <a:ext cx="3616581"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78" name="pasted-image.png"/>
          <p:cNvPicPr/>
          <p:nvPr/>
        </p:nvPicPr>
        <p:blipFill>
          <a:blip r:embed="rId2">
            <a:extLst/>
          </a:blip>
          <a:stretch>
            <a:fillRect/>
          </a:stretch>
        </p:blipFill>
        <p:spPr>
          <a:xfrm>
            <a:off x="5679147" y="2819039"/>
            <a:ext cx="1082121" cy="310315"/>
          </a:xfrm>
          <a:prstGeom prst="rect">
            <a:avLst/>
          </a:prstGeom>
          <a:ln w="12700">
            <a:miter lim="400000"/>
          </a:ln>
        </p:spPr>
      </p:pic>
      <p:pic>
        <p:nvPicPr>
          <p:cNvPr id="879" name="pasted-image.png"/>
          <p:cNvPicPr/>
          <p:nvPr/>
        </p:nvPicPr>
        <p:blipFill>
          <a:blip r:embed="rId3">
            <a:extLst/>
          </a:blip>
          <a:stretch>
            <a:fillRect/>
          </a:stretch>
        </p:blipFill>
        <p:spPr>
          <a:xfrm>
            <a:off x="5538715" y="2342123"/>
            <a:ext cx="1272458" cy="336121"/>
          </a:xfrm>
          <a:prstGeom prst="rect">
            <a:avLst/>
          </a:prstGeom>
          <a:ln w="12700">
            <a:miter lim="400000"/>
          </a:ln>
        </p:spPr>
      </p:pic>
      <p:pic>
        <p:nvPicPr>
          <p:cNvPr id="880" name="pasted-image.png"/>
          <p:cNvPicPr/>
          <p:nvPr/>
        </p:nvPicPr>
        <p:blipFill>
          <a:blip r:embed="rId4">
            <a:extLst/>
          </a:blip>
          <a:stretch>
            <a:fillRect/>
          </a:stretch>
        </p:blipFill>
        <p:spPr>
          <a:xfrm>
            <a:off x="4171674" y="2372640"/>
            <a:ext cx="1260564" cy="339383"/>
          </a:xfrm>
          <a:prstGeom prst="rect">
            <a:avLst/>
          </a:prstGeom>
          <a:ln w="12700">
            <a:miter lim="400000"/>
          </a:ln>
        </p:spPr>
      </p:pic>
      <p:pic>
        <p:nvPicPr>
          <p:cNvPr id="881" name="pasted-image.png"/>
          <p:cNvPicPr/>
          <p:nvPr/>
        </p:nvPicPr>
        <p:blipFill>
          <a:blip r:embed="rId5">
            <a:extLst/>
          </a:blip>
          <a:stretch>
            <a:fillRect/>
          </a:stretch>
        </p:blipFill>
        <p:spPr>
          <a:xfrm>
            <a:off x="4238689" y="1456956"/>
            <a:ext cx="1117968" cy="336121"/>
          </a:xfrm>
          <a:prstGeom prst="rect">
            <a:avLst/>
          </a:prstGeom>
          <a:ln w="12700">
            <a:miter lim="400000"/>
          </a:ln>
        </p:spPr>
      </p:pic>
      <p:sp>
        <p:nvSpPr>
          <p:cNvPr id="882" name="Shape 88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33</a:t>
            </a:fld>
            <a:endParaRPr sz="800">
              <a:solidFill>
                <a:srgbClr val="808080"/>
              </a:solidFill>
              <a:uFill>
                <a:solidFill>
                  <a:srgbClr val="808080"/>
                </a:solidFill>
              </a:uFill>
            </a:endParaRPr>
          </a:p>
        </p:txBody>
      </p:sp>
      <p:pic>
        <p:nvPicPr>
          <p:cNvPr id="883" name="pasted-image.png"/>
          <p:cNvPicPr/>
          <p:nvPr/>
        </p:nvPicPr>
        <p:blipFill>
          <a:blip r:embed="rId6">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grpSp>
        <p:nvGrpSpPr>
          <p:cNvPr id="891" name="Group 891"/>
          <p:cNvGrpSpPr/>
          <p:nvPr/>
        </p:nvGrpSpPr>
        <p:grpSpPr>
          <a:xfrm>
            <a:off x="4757040" y="4109649"/>
            <a:ext cx="3366050" cy="320518"/>
            <a:chOff x="0" y="0"/>
            <a:chExt cx="3366049" cy="320517"/>
          </a:xfrm>
        </p:grpSpPr>
        <p:pic>
          <p:nvPicPr>
            <p:cNvPr id="885" name="droppedImage.tiff"/>
            <p:cNvPicPr/>
            <p:nvPr/>
          </p:nvPicPr>
          <p:blipFill>
            <a:blip r:embed="rId7">
              <a:extLst/>
            </a:blip>
            <a:stretch>
              <a:fillRect/>
            </a:stretch>
          </p:blipFill>
          <p:spPr>
            <a:xfrm>
              <a:off x="0" y="984"/>
              <a:ext cx="318549" cy="318549"/>
            </a:xfrm>
            <a:prstGeom prst="rect">
              <a:avLst/>
            </a:prstGeom>
            <a:ln w="12700" cap="flat">
              <a:noFill/>
              <a:miter lim="400000"/>
            </a:ln>
            <a:effectLst/>
          </p:spPr>
        </p:pic>
        <p:pic>
          <p:nvPicPr>
            <p:cNvPr id="886" name="pasted-image.pdf"/>
            <p:cNvPicPr/>
            <p:nvPr/>
          </p:nvPicPr>
          <p:blipFill>
            <a:blip r:embed="rId8">
              <a:extLst/>
            </a:blip>
            <a:stretch>
              <a:fillRect/>
            </a:stretch>
          </p:blipFill>
          <p:spPr>
            <a:xfrm>
              <a:off x="478717" y="0"/>
              <a:ext cx="319534" cy="319533"/>
            </a:xfrm>
            <a:prstGeom prst="rect">
              <a:avLst/>
            </a:prstGeom>
            <a:ln w="12700" cap="flat">
              <a:noFill/>
              <a:miter lim="400000"/>
            </a:ln>
            <a:effectLst/>
          </p:spPr>
        </p:pic>
        <p:pic>
          <p:nvPicPr>
            <p:cNvPr id="887" name="droppedImage.tiff"/>
            <p:cNvPicPr/>
            <p:nvPr/>
          </p:nvPicPr>
          <p:blipFill>
            <a:blip r:embed="rId9">
              <a:extLst/>
            </a:blip>
            <a:stretch>
              <a:fillRect/>
            </a:stretch>
          </p:blipFill>
          <p:spPr>
            <a:xfrm>
              <a:off x="958420" y="492"/>
              <a:ext cx="865944" cy="319534"/>
            </a:xfrm>
            <a:prstGeom prst="rect">
              <a:avLst/>
            </a:prstGeom>
            <a:ln w="12700" cap="flat">
              <a:noFill/>
              <a:miter lim="400000"/>
            </a:ln>
            <a:effectLst/>
          </p:spPr>
        </p:pic>
        <p:pic>
          <p:nvPicPr>
            <p:cNvPr id="888" name="droppedImage.tiff"/>
            <p:cNvPicPr/>
            <p:nvPr/>
          </p:nvPicPr>
          <p:blipFill>
            <a:blip r:embed="rId10">
              <a:extLst/>
            </a:blip>
            <a:srcRect l="12296" t="1162" r="16473" b="27441"/>
            <a:stretch>
              <a:fillRect/>
            </a:stretch>
          </p:blipFill>
          <p:spPr>
            <a:xfrm>
              <a:off x="1984532" y="984"/>
              <a:ext cx="319534" cy="319534"/>
            </a:xfrm>
            <a:prstGeom prst="rect">
              <a:avLst/>
            </a:prstGeom>
            <a:ln w="12700" cap="flat">
              <a:noFill/>
              <a:miter lim="400000"/>
            </a:ln>
            <a:effectLst/>
          </p:spPr>
        </p:pic>
        <p:pic>
          <p:nvPicPr>
            <p:cNvPr id="889" name="pasted-image.png"/>
            <p:cNvPicPr/>
            <p:nvPr/>
          </p:nvPicPr>
          <p:blipFill>
            <a:blip r:embed="rId11">
              <a:extLst/>
            </a:blip>
            <a:srcRect l="29203" t="14258" r="29203" b="28296"/>
            <a:stretch>
              <a:fillRect/>
            </a:stretch>
          </p:blipFill>
          <p:spPr>
            <a:xfrm>
              <a:off x="2464234" y="984"/>
              <a:ext cx="347034" cy="319534"/>
            </a:xfrm>
            <a:prstGeom prst="rect">
              <a:avLst/>
            </a:prstGeom>
            <a:ln w="12700" cap="flat">
              <a:noFill/>
              <a:miter lim="400000"/>
            </a:ln>
            <a:effectLst/>
          </p:spPr>
        </p:pic>
        <p:pic>
          <p:nvPicPr>
            <p:cNvPr id="890" name="pasted-image.png"/>
            <p:cNvPicPr/>
            <p:nvPr/>
          </p:nvPicPr>
          <p:blipFill>
            <a:blip r:embed="rId12">
              <a:extLst/>
            </a:blip>
            <a:stretch>
              <a:fillRect/>
            </a:stretch>
          </p:blipFill>
          <p:spPr>
            <a:xfrm>
              <a:off x="2971332" y="0"/>
              <a:ext cx="394718" cy="319533"/>
            </a:xfrm>
            <a:prstGeom prst="rect">
              <a:avLst/>
            </a:prstGeom>
            <a:ln w="12700" cap="flat">
              <a:noFill/>
              <a:miter lim="400000"/>
            </a:ln>
            <a:effectLst/>
          </p:spPr>
        </p:pic>
      </p:gr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894" name="Picture 893"/>
          <p:cNvPicPr/>
          <p:nvPr/>
        </p:nvPicPr>
        <p:blipFill>
          <a:blip r:embed="rId13">
            <a:extLst/>
          </a:blip>
          <a:stretch>
            <a:fillRect/>
          </a:stretch>
        </p:blipFill>
        <p:spPr>
          <a:xfrm>
            <a:off x="4112433" y="1394014"/>
            <a:ext cx="1353645" cy="449307"/>
          </a:xfrm>
          <a:prstGeom prst="rect">
            <a:avLst/>
          </a:prstGeom>
        </p:spPr>
      </p:pic>
      <p:pic>
        <p:nvPicPr>
          <p:cNvPr id="896" name="pasted-image.png"/>
          <p:cNvPicPr/>
          <p:nvPr/>
        </p:nvPicPr>
        <p:blipFill>
          <a:blip r:embed="rId14">
            <a:extLst/>
          </a:blip>
          <a:stretch>
            <a:fillRect/>
          </a:stretch>
        </p:blipFill>
        <p:spPr>
          <a:xfrm>
            <a:off x="6899595" y="1460810"/>
            <a:ext cx="1220473" cy="296690"/>
          </a:xfrm>
          <a:prstGeom prst="rect">
            <a:avLst/>
          </a:prstGeom>
          <a:ln w="12700">
            <a:miter lim="400000"/>
          </a:ln>
        </p:spPr>
      </p:pic>
      <p:pic>
        <p:nvPicPr>
          <p:cNvPr id="897" name="pasted-image.png"/>
          <p:cNvPicPr/>
          <p:nvPr/>
        </p:nvPicPr>
        <p:blipFill>
          <a:blip r:embed="rId15">
            <a:extLst/>
          </a:blip>
          <a:stretch>
            <a:fillRect/>
          </a:stretch>
        </p:blipFill>
        <p:spPr>
          <a:xfrm>
            <a:off x="5596301" y="1466645"/>
            <a:ext cx="1129096" cy="320518"/>
          </a:xfrm>
          <a:prstGeom prst="rect">
            <a:avLst/>
          </a:prstGeom>
          <a:ln w="12700">
            <a:miter lim="400000"/>
          </a:ln>
        </p:spPr>
      </p:pic>
      <p:pic>
        <p:nvPicPr>
          <p:cNvPr id="898" name="Picture 897"/>
          <p:cNvPicPr/>
          <p:nvPr/>
        </p:nvPicPr>
        <p:blipFill>
          <a:blip r:embed="rId16">
            <a:extLst/>
          </a:blip>
          <a:stretch>
            <a:fillRect/>
          </a:stretch>
        </p:blipFill>
        <p:spPr>
          <a:xfrm>
            <a:off x="5487378" y="1381314"/>
            <a:ext cx="1349731" cy="449307"/>
          </a:xfrm>
          <a:prstGeom prst="rect">
            <a:avLst/>
          </a:prstGeom>
        </p:spPr>
      </p:pic>
      <p:pic>
        <p:nvPicPr>
          <p:cNvPr id="900" name="Picture 899"/>
          <p:cNvPicPr/>
          <p:nvPr/>
        </p:nvPicPr>
        <p:blipFill>
          <a:blip r:embed="rId13">
            <a:extLst/>
          </a:blip>
          <a:stretch>
            <a:fillRect/>
          </a:stretch>
        </p:blipFill>
        <p:spPr>
          <a:xfrm>
            <a:off x="6833009" y="1394014"/>
            <a:ext cx="1353645" cy="449307"/>
          </a:xfrm>
          <a:prstGeom prst="rect">
            <a:avLst/>
          </a:prstGeom>
        </p:spPr>
      </p:pic>
      <p:pic>
        <p:nvPicPr>
          <p:cNvPr id="902" name="pasted-image.png"/>
          <p:cNvPicPr/>
          <p:nvPr/>
        </p:nvPicPr>
        <p:blipFill>
          <a:blip r:embed="rId17">
            <a:extLst/>
          </a:blip>
          <a:stretch>
            <a:fillRect/>
          </a:stretch>
        </p:blipFill>
        <p:spPr>
          <a:xfrm>
            <a:off x="4180535" y="1901645"/>
            <a:ext cx="1217441" cy="338579"/>
          </a:xfrm>
          <a:prstGeom prst="rect">
            <a:avLst/>
          </a:prstGeom>
          <a:ln w="12700">
            <a:miter lim="400000"/>
          </a:ln>
        </p:spPr>
      </p:pic>
      <p:pic>
        <p:nvPicPr>
          <p:cNvPr id="903" name="Picture 902"/>
          <p:cNvPicPr/>
          <p:nvPr/>
        </p:nvPicPr>
        <p:blipFill>
          <a:blip r:embed="rId13">
            <a:extLst/>
          </a:blip>
          <a:stretch>
            <a:fillRect/>
          </a:stretch>
        </p:blipFill>
        <p:spPr>
          <a:xfrm>
            <a:off x="4112433" y="1846281"/>
            <a:ext cx="1353645" cy="449307"/>
          </a:xfrm>
          <a:prstGeom prst="rect">
            <a:avLst/>
          </a:prstGeom>
        </p:spPr>
      </p:pic>
      <p:pic>
        <p:nvPicPr>
          <p:cNvPr id="905" name="pasted-image.png"/>
          <p:cNvPicPr/>
          <p:nvPr/>
        </p:nvPicPr>
        <p:blipFill>
          <a:blip r:embed="rId18">
            <a:extLst/>
          </a:blip>
          <a:stretch>
            <a:fillRect/>
          </a:stretch>
        </p:blipFill>
        <p:spPr>
          <a:xfrm>
            <a:off x="5515370" y="1946630"/>
            <a:ext cx="1268348" cy="296690"/>
          </a:xfrm>
          <a:prstGeom prst="rect">
            <a:avLst/>
          </a:prstGeom>
          <a:ln w="12700">
            <a:miter lim="400000"/>
          </a:ln>
        </p:spPr>
      </p:pic>
      <p:pic>
        <p:nvPicPr>
          <p:cNvPr id="906" name="Picture 905"/>
          <p:cNvPicPr/>
          <p:nvPr/>
        </p:nvPicPr>
        <p:blipFill>
          <a:blip r:embed="rId13">
            <a:extLst/>
          </a:blip>
          <a:stretch>
            <a:fillRect/>
          </a:stretch>
        </p:blipFill>
        <p:spPr>
          <a:xfrm>
            <a:off x="5474678" y="1846281"/>
            <a:ext cx="1353645" cy="449307"/>
          </a:xfrm>
          <a:prstGeom prst="rect">
            <a:avLst/>
          </a:prstGeom>
        </p:spPr>
      </p:pic>
      <p:pic>
        <p:nvPicPr>
          <p:cNvPr id="908" name="pasted-image.png"/>
          <p:cNvPicPr/>
          <p:nvPr/>
        </p:nvPicPr>
        <p:blipFill>
          <a:blip r:embed="rId19">
            <a:extLst/>
          </a:blip>
          <a:stretch>
            <a:fillRect/>
          </a:stretch>
        </p:blipFill>
        <p:spPr>
          <a:xfrm>
            <a:off x="6875712" y="1910616"/>
            <a:ext cx="1397365" cy="356017"/>
          </a:xfrm>
          <a:prstGeom prst="rect">
            <a:avLst/>
          </a:prstGeom>
          <a:ln w="12700">
            <a:miter lim="400000"/>
          </a:ln>
        </p:spPr>
      </p:pic>
      <p:pic>
        <p:nvPicPr>
          <p:cNvPr id="909" name="Picture 908"/>
          <p:cNvPicPr/>
          <p:nvPr/>
        </p:nvPicPr>
        <p:blipFill>
          <a:blip r:embed="rId13">
            <a:extLst/>
          </a:blip>
          <a:stretch>
            <a:fillRect/>
          </a:stretch>
        </p:blipFill>
        <p:spPr>
          <a:xfrm>
            <a:off x="6833009" y="1847862"/>
            <a:ext cx="1353645" cy="449306"/>
          </a:xfrm>
          <a:prstGeom prst="rect">
            <a:avLst/>
          </a:prstGeom>
        </p:spPr>
      </p:pic>
      <p:pic>
        <p:nvPicPr>
          <p:cNvPr id="911" name="Picture 910"/>
          <p:cNvPicPr/>
          <p:nvPr/>
        </p:nvPicPr>
        <p:blipFill>
          <a:blip r:embed="rId13">
            <a:extLst/>
          </a:blip>
          <a:stretch>
            <a:fillRect/>
          </a:stretch>
        </p:blipFill>
        <p:spPr>
          <a:xfrm>
            <a:off x="4112433" y="2307519"/>
            <a:ext cx="1353645" cy="449307"/>
          </a:xfrm>
          <a:prstGeom prst="rect">
            <a:avLst/>
          </a:prstGeom>
        </p:spPr>
      </p:pic>
      <p:pic>
        <p:nvPicPr>
          <p:cNvPr id="913" name="Picture 912"/>
          <p:cNvPicPr/>
          <p:nvPr/>
        </p:nvPicPr>
        <p:blipFill>
          <a:blip r:embed="rId13">
            <a:extLst/>
          </a:blip>
          <a:stretch>
            <a:fillRect/>
          </a:stretch>
        </p:blipFill>
        <p:spPr>
          <a:xfrm>
            <a:off x="5478454" y="2295622"/>
            <a:ext cx="1353645" cy="449307"/>
          </a:xfrm>
          <a:prstGeom prst="rect">
            <a:avLst/>
          </a:prstGeom>
        </p:spPr>
      </p:pic>
      <p:pic>
        <p:nvPicPr>
          <p:cNvPr id="915" name="Picture 914"/>
          <p:cNvPicPr/>
          <p:nvPr/>
        </p:nvPicPr>
        <p:blipFill>
          <a:blip r:embed="rId13">
            <a:extLst/>
          </a:blip>
          <a:stretch>
            <a:fillRect/>
          </a:stretch>
        </p:blipFill>
        <p:spPr>
          <a:xfrm>
            <a:off x="6833009" y="2287791"/>
            <a:ext cx="1353645" cy="449307"/>
          </a:xfrm>
          <a:prstGeom prst="rect">
            <a:avLst/>
          </a:prstGeom>
        </p:spPr>
      </p:pic>
      <p:pic>
        <p:nvPicPr>
          <p:cNvPr id="917" name="Picture 916"/>
          <p:cNvPicPr/>
          <p:nvPr/>
        </p:nvPicPr>
        <p:blipFill>
          <a:blip r:embed="rId13">
            <a:extLst/>
          </a:blip>
          <a:stretch>
            <a:fillRect/>
          </a:stretch>
        </p:blipFill>
        <p:spPr>
          <a:xfrm>
            <a:off x="4125133" y="2750976"/>
            <a:ext cx="1353645" cy="449306"/>
          </a:xfrm>
          <a:prstGeom prst="rect">
            <a:avLst/>
          </a:prstGeom>
        </p:spPr>
      </p:pic>
      <p:pic>
        <p:nvPicPr>
          <p:cNvPr id="919" name="Picture 918"/>
          <p:cNvPicPr/>
          <p:nvPr/>
        </p:nvPicPr>
        <p:blipFill>
          <a:blip r:embed="rId13">
            <a:extLst/>
          </a:blip>
          <a:stretch>
            <a:fillRect/>
          </a:stretch>
        </p:blipFill>
        <p:spPr>
          <a:xfrm>
            <a:off x="5494072" y="2750976"/>
            <a:ext cx="1353645" cy="449306"/>
          </a:xfrm>
          <a:prstGeom prst="rect">
            <a:avLst/>
          </a:prstGeom>
        </p:spPr>
      </p:pic>
      <p:pic>
        <p:nvPicPr>
          <p:cNvPr id="921" name="pasted-image.png"/>
          <p:cNvPicPr/>
          <p:nvPr/>
        </p:nvPicPr>
        <p:blipFill>
          <a:blip r:embed="rId20">
            <a:extLst/>
          </a:blip>
          <a:stretch>
            <a:fillRect/>
          </a:stretch>
        </p:blipFill>
        <p:spPr>
          <a:xfrm>
            <a:off x="6899595" y="2840047"/>
            <a:ext cx="1236583" cy="253103"/>
          </a:xfrm>
          <a:prstGeom prst="rect">
            <a:avLst/>
          </a:prstGeom>
          <a:ln w="12700">
            <a:miter lim="400000"/>
          </a:ln>
        </p:spPr>
      </p:pic>
      <p:pic>
        <p:nvPicPr>
          <p:cNvPr id="922" name="Picture 921"/>
          <p:cNvPicPr/>
          <p:nvPr/>
        </p:nvPicPr>
        <p:blipFill>
          <a:blip r:embed="rId13">
            <a:extLst/>
          </a:blip>
          <a:stretch>
            <a:fillRect/>
          </a:stretch>
        </p:blipFill>
        <p:spPr>
          <a:xfrm>
            <a:off x="6833009" y="2747883"/>
            <a:ext cx="1353645" cy="449307"/>
          </a:xfrm>
          <a:prstGeom prst="rect">
            <a:avLst/>
          </a:prstGeom>
        </p:spPr>
      </p:pic>
      <p:pic>
        <p:nvPicPr>
          <p:cNvPr id="924" name="Picture 923"/>
          <p:cNvPicPr/>
          <p:nvPr/>
        </p:nvPicPr>
        <p:blipFill>
          <a:blip r:embed="rId13">
            <a:extLst/>
          </a:blip>
          <a:stretch>
            <a:fillRect/>
          </a:stretch>
        </p:blipFill>
        <p:spPr>
          <a:xfrm>
            <a:off x="4125133" y="3197189"/>
            <a:ext cx="1353645" cy="449307"/>
          </a:xfrm>
          <a:prstGeom prst="rect">
            <a:avLst/>
          </a:prstGeom>
        </p:spPr>
      </p:pic>
      <p:pic>
        <p:nvPicPr>
          <p:cNvPr id="926" name="Picture 925"/>
          <p:cNvPicPr/>
          <p:nvPr/>
        </p:nvPicPr>
        <p:blipFill>
          <a:blip r:embed="rId13">
            <a:extLst/>
          </a:blip>
          <a:stretch>
            <a:fillRect/>
          </a:stretch>
        </p:blipFill>
        <p:spPr>
          <a:xfrm>
            <a:off x="5479071" y="3194151"/>
            <a:ext cx="1353645" cy="449306"/>
          </a:xfrm>
          <a:prstGeom prst="rect">
            <a:avLst/>
          </a:prstGeom>
        </p:spPr>
      </p:pic>
      <p:pic>
        <p:nvPicPr>
          <p:cNvPr id="928" name="Picture 927"/>
          <p:cNvPicPr/>
          <p:nvPr/>
        </p:nvPicPr>
        <p:blipFill>
          <a:blip r:embed="rId13">
            <a:extLst/>
          </a:blip>
          <a:stretch>
            <a:fillRect/>
          </a:stretch>
        </p:blipFill>
        <p:spPr>
          <a:xfrm>
            <a:off x="6841065" y="3186183"/>
            <a:ext cx="1353645" cy="449307"/>
          </a:xfrm>
          <a:prstGeom prst="rect">
            <a:avLst/>
          </a:prstGeom>
        </p:spPr>
      </p:pic>
      <p:pic>
        <p:nvPicPr>
          <p:cNvPr id="930" name="pasted-image.png"/>
          <p:cNvPicPr/>
          <p:nvPr/>
        </p:nvPicPr>
        <p:blipFill>
          <a:blip r:embed="rId21">
            <a:extLst/>
          </a:blip>
          <a:stretch>
            <a:fillRect/>
          </a:stretch>
        </p:blipFill>
        <p:spPr>
          <a:xfrm>
            <a:off x="6927898" y="3321407"/>
            <a:ext cx="1179979" cy="188219"/>
          </a:xfrm>
          <a:prstGeom prst="rect">
            <a:avLst/>
          </a:prstGeom>
          <a:ln w="12700">
            <a:miter lim="400000"/>
          </a:ln>
        </p:spPr>
      </p:pic>
      <p:sp>
        <p:nvSpPr>
          <p:cNvPr id="931" name="Shape 931"/>
          <p:cNvSpPr/>
          <p:nvPr/>
        </p:nvSpPr>
        <p:spPr>
          <a:xfrm>
            <a:off x="5687014" y="3253101"/>
            <a:ext cx="999901"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b="1">
                <a:solidFill>
                  <a:srgbClr val="5A5A5A"/>
                </a:solidFill>
                <a:uFill>
                  <a:solidFill>
                    <a:srgbClr val="4D4D4D"/>
                  </a:solidFill>
                </a:uFill>
              </a:rPr>
              <a:t>Mobile Services</a:t>
            </a:r>
          </a:p>
          <a:p>
            <a:pPr lvl="0" algn="ctr">
              <a:defRPr>
                <a:solidFill>
                  <a:srgbClr val="000000"/>
                </a:solidFill>
                <a:uFillTx/>
              </a:defRPr>
            </a:pPr>
            <a:r>
              <a:rPr sz="900" b="1">
                <a:solidFill>
                  <a:srgbClr val="5A5A5A"/>
                </a:solidFill>
                <a:uFill>
                  <a:solidFill>
                    <a:srgbClr val="4D4D4D"/>
                  </a:solidFill>
                </a:uFill>
              </a:rPr>
              <a:t>for Pivotal CF</a:t>
            </a:r>
          </a:p>
        </p:txBody>
      </p:sp>
      <p:sp>
        <p:nvSpPr>
          <p:cNvPr id="932" name="Shape 932"/>
          <p:cNvSpPr/>
          <p:nvPr/>
        </p:nvSpPr>
        <p:spPr>
          <a:xfrm>
            <a:off x="4336183" y="3246164"/>
            <a:ext cx="917413"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ElasticSearch </a:t>
            </a:r>
          </a:p>
          <a:p>
            <a:pPr lvl="0" algn="ctr">
              <a:defRPr>
                <a:solidFill>
                  <a:srgbClr val="000000"/>
                </a:solidFill>
                <a:uFillTx/>
              </a:defRPr>
            </a:pPr>
            <a:r>
              <a:rPr sz="900" b="1">
                <a:solidFill>
                  <a:srgbClr val="5A5A5A"/>
                </a:solidFill>
                <a:uFill>
                  <a:solidFill>
                    <a:srgbClr val="4D4D4D"/>
                  </a:solidFill>
                </a:uFill>
              </a:rPr>
              <a:t>for Pivotal CF</a:t>
            </a:r>
          </a:p>
        </p:txBody>
      </p:sp>
      <p:sp>
        <p:nvSpPr>
          <p:cNvPr id="933" name="Shape 933"/>
          <p:cNvSpPr/>
          <p:nvPr/>
        </p:nvSpPr>
        <p:spPr>
          <a:xfrm>
            <a:off x="6882706" y="2347240"/>
            <a:ext cx="1190326"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CloudBees Jenkins</a:t>
            </a:r>
          </a:p>
          <a:p>
            <a:pPr lvl="0" algn="ctr">
              <a:defRPr>
                <a:solidFill>
                  <a:srgbClr val="000000"/>
                </a:solidFill>
                <a:uFillTx/>
              </a:defRPr>
            </a:pPr>
            <a:r>
              <a:rPr sz="900" b="1">
                <a:solidFill>
                  <a:srgbClr val="5A5A5A"/>
                </a:solidFill>
                <a:uFill>
                  <a:solidFill>
                    <a:srgbClr val="4D4D4D"/>
                  </a:solidFill>
                </a:uFill>
              </a:rPr>
              <a:t>Enterprise</a:t>
            </a:r>
          </a:p>
        </p:txBody>
      </p:sp>
      <p:sp>
        <p:nvSpPr>
          <p:cNvPr id="934" name="Shape 934"/>
          <p:cNvSpPr/>
          <p:nvPr/>
        </p:nvSpPr>
        <p:spPr>
          <a:xfrm>
            <a:off x="4334044" y="2792331"/>
            <a:ext cx="929703" cy="3666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1000" b="1">
                <a:solidFill>
                  <a:srgbClr val="5A5A5A"/>
                </a:solidFill>
                <a:uFill>
                  <a:solidFill>
                    <a:srgbClr val="4D4D4D"/>
                  </a:solidFill>
                </a:uFill>
              </a:rPr>
              <a:t>Cassandra</a:t>
            </a:r>
          </a:p>
          <a:p>
            <a:pPr lvl="0" algn="ctr">
              <a:defRPr>
                <a:solidFill>
                  <a:srgbClr val="000000"/>
                </a:solidFill>
                <a:uFillTx/>
              </a:defRPr>
            </a:pPr>
            <a:r>
              <a:rPr sz="1000" b="1">
                <a:solidFill>
                  <a:srgbClr val="5A5A5A"/>
                </a:solidFill>
                <a:uFill>
                  <a:solidFill>
                    <a:srgbClr val="4D4D4D"/>
                  </a:solidFill>
                </a:uFill>
              </a:rPr>
              <a:t>for Pivotal CF</a:t>
            </a:r>
          </a:p>
        </p:txBody>
      </p:sp>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spTree>
    <p:extLst>
      <p:ext uri="{BB962C8B-B14F-4D97-AF65-F5344CB8AC3E}">
        <p14:creationId xmlns:p14="http://schemas.microsoft.com/office/powerpoint/2010/main" val="172764799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1" name="Shape 961"/>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34</a:t>
            </a:fld>
            <a:endParaRPr sz="800">
              <a:solidFill>
                <a:srgbClr val="808080"/>
              </a:solidFill>
              <a:uFill>
                <a:solidFill>
                  <a:srgbClr val="808080"/>
                </a:solidFill>
              </a:uFill>
            </a:endParaRPr>
          </a:p>
        </p:txBody>
      </p:sp>
      <p:sp>
        <p:nvSpPr>
          <p:cNvPr id="962" name="Shape 962"/>
          <p:cNvSpPr/>
          <p:nvPr/>
        </p:nvSpPr>
        <p:spPr>
          <a:xfrm>
            <a:off x="22893" y="1065775"/>
            <a:ext cx="2455402" cy="3451445"/>
          </a:xfrm>
          <a:prstGeom prst="roundRect">
            <a:avLst>
              <a:gd name="adj" fmla="val 4969"/>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963" name="Shape 963"/>
          <p:cNvSpPr>
            <a:spLocks noGrp="1"/>
          </p:cNvSpPr>
          <p:nvPr>
            <p:ph type="title" idx="4294967295"/>
          </p:nvPr>
        </p:nvSpPr>
        <p:spPr>
          <a:xfrm>
            <a:off x="371715" y="249538"/>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Ops Manager + BOSH</a:t>
            </a:r>
          </a:p>
        </p:txBody>
      </p:sp>
      <p:sp>
        <p:nvSpPr>
          <p:cNvPr id="964" name="Shape 964"/>
          <p:cNvSpPr/>
          <p:nvPr/>
        </p:nvSpPr>
        <p:spPr>
          <a:xfrm>
            <a:off x="3093415" y="1080848"/>
            <a:ext cx="3586426" cy="3421299"/>
          </a:xfrm>
          <a:prstGeom prst="roundRect">
            <a:avLst>
              <a:gd name="adj" fmla="val 1485"/>
            </a:avLst>
          </a:prstGeom>
          <a:ln w="25400">
            <a:solidFill>
              <a:srgbClr val="29756E"/>
            </a:solidFill>
            <a:round/>
          </a:ln>
        </p:spPr>
        <p:txBody>
          <a:bodyPr lIns="0" tIns="0" rIns="0" bIns="0" anchor="ctr"/>
          <a:lstStyle/>
          <a:p>
            <a:pPr lvl="0"/>
            <a:endParaRPr/>
          </a:p>
        </p:txBody>
      </p:sp>
      <p:sp>
        <p:nvSpPr>
          <p:cNvPr id="1024" name="Shape 1024"/>
          <p:cNvSpPr/>
          <p:nvPr/>
        </p:nvSpPr>
        <p:spPr>
          <a:xfrm>
            <a:off x="3120239" y="2231654"/>
            <a:ext cx="1580912" cy="32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sp>
        <p:nvSpPr>
          <p:cNvPr id="966" name="Shape 966"/>
          <p:cNvSpPr/>
          <p:nvPr/>
        </p:nvSpPr>
        <p:spPr>
          <a:xfrm flipV="1">
            <a:off x="4529886" y="2419053"/>
            <a:ext cx="202248" cy="202248"/>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7" name="Shape 967"/>
          <p:cNvSpPr/>
          <p:nvPr/>
        </p:nvSpPr>
        <p:spPr>
          <a:xfrm>
            <a:off x="4525596" y="1863592"/>
            <a:ext cx="193360"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8" name="Shape 968"/>
          <p:cNvSpPr/>
          <p:nvPr/>
        </p:nvSpPr>
        <p:spPr>
          <a:xfrm>
            <a:off x="3202374" y="2512456"/>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969" name="Shape 969"/>
          <p:cNvSpPr/>
          <p:nvPr/>
        </p:nvSpPr>
        <p:spPr>
          <a:xfrm>
            <a:off x="3252005" y="259818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pic>
        <p:nvPicPr>
          <p:cNvPr id="970" name="droppedImage.png"/>
          <p:cNvPicPr/>
          <p:nvPr/>
        </p:nvPicPr>
        <p:blipFill>
          <a:blip r:embed="rId2">
            <a:extLst/>
          </a:blip>
          <a:srcRect l="3267" t="13725" r="13071" b="40958"/>
          <a:stretch>
            <a:fillRect/>
          </a:stretch>
        </p:blipFill>
        <p:spPr>
          <a:xfrm>
            <a:off x="5535236" y="1106714"/>
            <a:ext cx="1023765" cy="554540"/>
          </a:xfrm>
          <a:prstGeom prst="rect">
            <a:avLst/>
          </a:prstGeom>
          <a:ln w="3175">
            <a:miter lim="400000"/>
          </a:ln>
          <a:effectLst>
            <a:outerShdw blurRad="127000" dist="76200" dir="2700000" rotWithShape="0">
              <a:srgbClr val="000000">
                <a:alpha val="75000"/>
              </a:srgbClr>
            </a:outerShdw>
          </a:effectLst>
        </p:spPr>
      </p:pic>
      <p:sp>
        <p:nvSpPr>
          <p:cNvPr id="971" name="Shape 971"/>
          <p:cNvSpPr/>
          <p:nvPr/>
        </p:nvSpPr>
        <p:spPr>
          <a:xfrm>
            <a:off x="5778094" y="1599260"/>
            <a:ext cx="666599" cy="3708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a:solidFill>
                  <a:srgbClr val="535353"/>
                </a:solidFill>
                <a:uFill>
                  <a:solidFill>
                    <a:srgbClr val="4D4D4D"/>
                  </a:solidFill>
                </a:uFill>
              </a:rPr>
              <a:t>BOSH</a:t>
            </a:r>
          </a:p>
        </p:txBody>
      </p:sp>
      <p:sp>
        <p:nvSpPr>
          <p:cNvPr id="972" name="Shape 972"/>
          <p:cNvSpPr/>
          <p:nvPr/>
        </p:nvSpPr>
        <p:spPr>
          <a:xfrm>
            <a:off x="3202374" y="3519141"/>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973" name="pasted-image.pdf"/>
          <p:cNvPicPr/>
          <p:nvPr/>
        </p:nvPicPr>
        <p:blipFill>
          <a:blip r:embed="rId3">
            <a:extLst/>
          </a:blip>
          <a:stretch>
            <a:fillRect/>
          </a:stretch>
        </p:blipFill>
        <p:spPr>
          <a:xfrm>
            <a:off x="3302503" y="3649651"/>
            <a:ext cx="241301" cy="227107"/>
          </a:xfrm>
          <a:prstGeom prst="rect">
            <a:avLst/>
          </a:prstGeom>
          <a:ln w="3175">
            <a:miter lim="400000"/>
          </a:ln>
        </p:spPr>
      </p:pic>
      <p:sp>
        <p:nvSpPr>
          <p:cNvPr id="974" name="Shape 974"/>
          <p:cNvSpPr/>
          <p:nvPr/>
        </p:nvSpPr>
        <p:spPr>
          <a:xfrm>
            <a:off x="3202374" y="1621837"/>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975" name="Shape 975"/>
          <p:cNvSpPr/>
          <p:nvPr/>
        </p:nvSpPr>
        <p:spPr>
          <a:xfrm>
            <a:off x="3252005" y="1681953"/>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976" name="Shape 976"/>
          <p:cNvSpPr/>
          <p:nvPr/>
        </p:nvSpPr>
        <p:spPr>
          <a:xfrm>
            <a:off x="404889" y="1846262"/>
            <a:ext cx="1023938" cy="776288"/>
          </a:xfrm>
          <a:prstGeom prst="rightArrow">
            <a:avLst>
              <a:gd name="adj1" fmla="val 72086"/>
              <a:gd name="adj2" fmla="val 41820"/>
            </a:avLst>
          </a:prstGeom>
          <a:solidFill>
            <a:srgbClr val="66ADA7"/>
          </a:solidFill>
          <a:ln w="12700">
            <a:miter lim="400000"/>
            <a:tailEnd type="triangle"/>
          </a:ln>
        </p:spPr>
        <p:txBody>
          <a:bodyPr lIns="0" tIns="0" rIns="0" bIns="0" anchor="ctr"/>
          <a:lstStyle/>
          <a:p>
            <a:pPr lvl="0" algn="ctr">
              <a:defRPr>
                <a:solidFill>
                  <a:srgbClr val="FFFFFF"/>
                </a:solidFill>
                <a:uFillTx/>
              </a:defRPr>
            </a:pPr>
            <a:endParaRPr/>
          </a:p>
        </p:txBody>
      </p:sp>
      <p:pic>
        <p:nvPicPr>
          <p:cNvPr id="977" name="image13.png" descr="ICON_Person_Q308"/>
          <p:cNvPicPr/>
          <p:nvPr/>
        </p:nvPicPr>
        <p:blipFill>
          <a:blip r:embed="rId4">
            <a:extLst/>
          </a:blip>
          <a:stretch>
            <a:fillRect/>
          </a:stretch>
        </p:blipFill>
        <p:spPr>
          <a:xfrm>
            <a:off x="77832" y="1808162"/>
            <a:ext cx="438151" cy="776288"/>
          </a:xfrm>
          <a:prstGeom prst="rect">
            <a:avLst/>
          </a:prstGeom>
          <a:ln w="12700">
            <a:miter lim="400000"/>
          </a:ln>
        </p:spPr>
      </p:pic>
      <p:sp>
        <p:nvSpPr>
          <p:cNvPr id="978" name="Shape 978"/>
          <p:cNvSpPr/>
          <p:nvPr/>
        </p:nvSpPr>
        <p:spPr>
          <a:xfrm>
            <a:off x="417589" y="2001381"/>
            <a:ext cx="1023938" cy="4978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200">
                <a:solidFill>
                  <a:srgbClr val="FFFFFF"/>
                </a:solidFill>
                <a:latin typeface="Avenir Next"/>
                <a:ea typeface="Avenir Next"/>
                <a:cs typeface="Avenir Next"/>
                <a:sym typeface="Avenir Next"/>
              </a:rPr>
              <a:t>Deploy my</a:t>
            </a:r>
          </a:p>
          <a:p>
            <a:pPr lvl="0">
              <a:defRPr>
                <a:solidFill>
                  <a:srgbClr val="000000"/>
                </a:solidFill>
                <a:uFillTx/>
              </a:defRPr>
            </a:pPr>
            <a:r>
              <a:rPr sz="1200">
                <a:solidFill>
                  <a:srgbClr val="FFFFFF"/>
                </a:solidFill>
                <a:latin typeface="Avenir Next"/>
                <a:ea typeface="Avenir Next"/>
                <a:cs typeface="Avenir Next"/>
                <a:sym typeface="Avenir Next"/>
              </a:rPr>
              <a:t>Services</a:t>
            </a:r>
          </a:p>
        </p:txBody>
      </p:sp>
      <p:sp>
        <p:nvSpPr>
          <p:cNvPr id="979" name="Shape 979"/>
          <p:cNvSpPr/>
          <p:nvPr/>
        </p:nvSpPr>
        <p:spPr>
          <a:xfrm>
            <a:off x="6701703" y="1065775"/>
            <a:ext cx="2379906" cy="3451445"/>
          </a:xfrm>
          <a:prstGeom prst="roundRect">
            <a:avLst>
              <a:gd name="adj" fmla="val 2135"/>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980" name="Shape 980"/>
          <p:cNvSpPr/>
          <p:nvPr/>
        </p:nvSpPr>
        <p:spPr>
          <a:xfrm>
            <a:off x="6766258" y="1806503"/>
            <a:ext cx="2250796" cy="893985"/>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nchor="ctr"/>
          <a:lstStyle/>
          <a:p>
            <a:pPr lvl="0">
              <a:defRPr sz="1200" b="1">
                <a:solidFill>
                  <a:srgbClr val="FFFFFF"/>
                </a:solidFill>
                <a:uFillTx/>
              </a:defRPr>
            </a:pPr>
            <a:endParaRPr/>
          </a:p>
        </p:txBody>
      </p:sp>
      <p:sp>
        <p:nvSpPr>
          <p:cNvPr id="981" name="Shape 981"/>
          <p:cNvSpPr/>
          <p:nvPr/>
        </p:nvSpPr>
        <p:spPr>
          <a:xfrm>
            <a:off x="6903411" y="2209343"/>
            <a:ext cx="1224551"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Worker VMs</a:t>
            </a:r>
          </a:p>
        </p:txBody>
      </p:sp>
      <p:grpSp>
        <p:nvGrpSpPr>
          <p:cNvPr id="988" name="Group 988"/>
          <p:cNvGrpSpPr/>
          <p:nvPr/>
        </p:nvGrpSpPr>
        <p:grpSpPr>
          <a:xfrm>
            <a:off x="8264947" y="1876806"/>
            <a:ext cx="649948" cy="753379"/>
            <a:chOff x="0" y="0"/>
            <a:chExt cx="649947" cy="753377"/>
          </a:xfrm>
        </p:grpSpPr>
        <p:pic>
          <p:nvPicPr>
            <p:cNvPr id="982" name="image26.png" descr="ICON_VM_basic_label_Q308"/>
            <p:cNvPicPr/>
            <p:nvPr/>
          </p:nvPicPr>
          <p:blipFill>
            <a:blip r:embed="rId5">
              <a:extLst/>
            </a:blip>
            <a:stretch>
              <a:fillRect/>
            </a:stretch>
          </p:blipFill>
          <p:spPr>
            <a:xfrm>
              <a:off x="0" y="185425"/>
              <a:ext cx="313069" cy="366946"/>
            </a:xfrm>
            <a:prstGeom prst="rect">
              <a:avLst/>
            </a:prstGeom>
            <a:ln w="12700" cap="flat">
              <a:noFill/>
              <a:miter lim="400000"/>
            </a:ln>
            <a:effectLst/>
          </p:spPr>
        </p:pic>
        <p:pic>
          <p:nvPicPr>
            <p:cNvPr id="983" name="image26.png" descr="ICON_VM_basic_label_Q308"/>
            <p:cNvPicPr/>
            <p:nvPr/>
          </p:nvPicPr>
          <p:blipFill>
            <a:blip r:embed="rId5">
              <a:extLst/>
            </a:blip>
            <a:stretch>
              <a:fillRect/>
            </a:stretch>
          </p:blipFill>
          <p:spPr>
            <a:xfrm>
              <a:off x="167319" y="285928"/>
              <a:ext cx="313069" cy="366947"/>
            </a:xfrm>
            <a:prstGeom prst="rect">
              <a:avLst/>
            </a:prstGeom>
            <a:ln w="12700" cap="flat">
              <a:noFill/>
              <a:miter lim="400000"/>
            </a:ln>
            <a:effectLst/>
          </p:spPr>
        </p:pic>
        <p:pic>
          <p:nvPicPr>
            <p:cNvPr id="984" name="image26.png" descr="ICON_VM_basic_label_Q308"/>
            <p:cNvPicPr/>
            <p:nvPr/>
          </p:nvPicPr>
          <p:blipFill>
            <a:blip r:embed="rId5">
              <a:extLst/>
            </a:blip>
            <a:stretch>
              <a:fillRect/>
            </a:stretch>
          </p:blipFill>
          <p:spPr>
            <a:xfrm>
              <a:off x="334638" y="386432"/>
              <a:ext cx="313069" cy="366946"/>
            </a:xfrm>
            <a:prstGeom prst="rect">
              <a:avLst/>
            </a:prstGeom>
            <a:ln w="12700" cap="flat">
              <a:noFill/>
              <a:miter lim="400000"/>
            </a:ln>
            <a:effectLst/>
          </p:spPr>
        </p:pic>
        <p:pic>
          <p:nvPicPr>
            <p:cNvPr id="985" name="image26.png" descr="ICON_VM_basic_label_Q308"/>
            <p:cNvPicPr/>
            <p:nvPr/>
          </p:nvPicPr>
          <p:blipFill>
            <a:blip r:embed="rId5">
              <a:extLst/>
            </a:blip>
            <a:stretch>
              <a:fillRect/>
            </a:stretch>
          </p:blipFill>
          <p:spPr>
            <a:xfrm>
              <a:off x="2240" y="0"/>
              <a:ext cx="313069" cy="366946"/>
            </a:xfrm>
            <a:prstGeom prst="rect">
              <a:avLst/>
            </a:prstGeom>
            <a:ln w="12700" cap="flat">
              <a:noFill/>
              <a:miter lim="400000"/>
            </a:ln>
            <a:effectLst/>
          </p:spPr>
        </p:pic>
        <p:pic>
          <p:nvPicPr>
            <p:cNvPr id="986" name="image26.png" descr="ICON_VM_basic_label_Q308"/>
            <p:cNvPicPr/>
            <p:nvPr/>
          </p:nvPicPr>
          <p:blipFill>
            <a:blip r:embed="rId5">
              <a:extLst/>
            </a:blip>
            <a:stretch>
              <a:fillRect/>
            </a:stretch>
          </p:blipFill>
          <p:spPr>
            <a:xfrm>
              <a:off x="169559" y="100503"/>
              <a:ext cx="313069" cy="366946"/>
            </a:xfrm>
            <a:prstGeom prst="rect">
              <a:avLst/>
            </a:prstGeom>
            <a:ln w="12700" cap="flat">
              <a:noFill/>
              <a:miter lim="400000"/>
            </a:ln>
            <a:effectLst/>
          </p:spPr>
        </p:pic>
        <p:pic>
          <p:nvPicPr>
            <p:cNvPr id="987" name="image26.png" descr="ICON_VM_basic_label_Q308"/>
            <p:cNvPicPr/>
            <p:nvPr/>
          </p:nvPicPr>
          <p:blipFill>
            <a:blip r:embed="rId5">
              <a:extLst/>
            </a:blip>
            <a:stretch>
              <a:fillRect/>
            </a:stretch>
          </p:blipFill>
          <p:spPr>
            <a:xfrm>
              <a:off x="336879" y="201006"/>
              <a:ext cx="313069" cy="366946"/>
            </a:xfrm>
            <a:prstGeom prst="rect">
              <a:avLst/>
            </a:prstGeom>
            <a:ln w="12700" cap="flat">
              <a:noFill/>
              <a:miter lim="400000"/>
            </a:ln>
            <a:effectLst/>
          </p:spPr>
        </p:pic>
      </p:grpSp>
      <p:sp>
        <p:nvSpPr>
          <p:cNvPr id="989" name="Shape 989"/>
          <p:cNvSpPr/>
          <p:nvPr/>
        </p:nvSpPr>
        <p:spPr>
          <a:xfrm>
            <a:off x="6587969" y="2243967"/>
            <a:ext cx="207368" cy="1"/>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90" name="Shape 990"/>
          <p:cNvSpPr/>
          <p:nvPr/>
        </p:nvSpPr>
        <p:spPr>
          <a:xfrm>
            <a:off x="7758171" y="2736188"/>
            <a:ext cx="1" cy="305678"/>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nvGrpSpPr>
          <p:cNvPr id="995" name="Group 995"/>
          <p:cNvGrpSpPr/>
          <p:nvPr/>
        </p:nvGrpSpPr>
        <p:grpSpPr>
          <a:xfrm>
            <a:off x="6820551" y="3043657"/>
            <a:ext cx="2199589" cy="682399"/>
            <a:chOff x="0" y="0"/>
            <a:chExt cx="2199587" cy="682397"/>
          </a:xfrm>
        </p:grpSpPr>
        <p:sp>
          <p:nvSpPr>
            <p:cNvPr id="991" name="Shape 99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2" name="Shape 992"/>
            <p:cNvSpPr/>
            <p:nvPr/>
          </p:nvSpPr>
          <p:spPr>
            <a:xfrm>
              <a:off x="41350" y="19884"/>
              <a:ext cx="2046145"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993"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994" name="Shape 994"/>
            <p:cNvSpPr/>
            <p:nvPr/>
          </p:nvSpPr>
          <p:spPr>
            <a:xfrm rot="11254553">
              <a:off x="47521" y="196909"/>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0" name="Group 1000"/>
          <p:cNvGrpSpPr/>
          <p:nvPr/>
        </p:nvGrpSpPr>
        <p:grpSpPr>
          <a:xfrm>
            <a:off x="6820551" y="3323619"/>
            <a:ext cx="2199588" cy="682399"/>
            <a:chOff x="0" y="0"/>
            <a:chExt cx="2199586" cy="682397"/>
          </a:xfrm>
        </p:grpSpPr>
        <p:sp>
          <p:nvSpPr>
            <p:cNvPr id="996" name="Shape 996"/>
            <p:cNvSpPr/>
            <p:nvPr/>
          </p:nvSpPr>
          <p:spPr>
            <a:xfrm>
              <a:off x="0" y="0"/>
              <a:ext cx="2199587"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7" name="Shape 997"/>
            <p:cNvSpPr/>
            <p:nvPr/>
          </p:nvSpPr>
          <p:spPr>
            <a:xfrm>
              <a:off x="41350" y="30617"/>
              <a:ext cx="1852672"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998" name="image10.png" descr="ICON_VM_basic_label_Q308"/>
            <p:cNvPicPr/>
            <p:nvPr/>
          </p:nvPicPr>
          <p:blipFill>
            <a:blip r:embed="rId6">
              <a:extLst/>
            </a:blip>
            <a:stretch>
              <a:fillRect/>
            </a:stretch>
          </p:blipFill>
          <p:spPr>
            <a:xfrm>
              <a:off x="1692456" y="170944"/>
              <a:ext cx="404362" cy="473951"/>
            </a:xfrm>
            <a:prstGeom prst="rect">
              <a:avLst/>
            </a:prstGeom>
            <a:ln w="12700" cap="flat">
              <a:noFill/>
              <a:miter lim="400000"/>
            </a:ln>
            <a:effectLst/>
          </p:spPr>
        </p:pic>
        <p:sp>
          <p:nvSpPr>
            <p:cNvPr id="999" name="Shape 999"/>
            <p:cNvSpPr/>
            <p:nvPr/>
          </p:nvSpPr>
          <p:spPr>
            <a:xfrm>
              <a:off x="55064" y="212362"/>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6" name="Group 1006"/>
          <p:cNvGrpSpPr/>
          <p:nvPr/>
        </p:nvGrpSpPr>
        <p:grpSpPr>
          <a:xfrm>
            <a:off x="6820551" y="3598004"/>
            <a:ext cx="2199589" cy="682398"/>
            <a:chOff x="0" y="0"/>
            <a:chExt cx="2199587" cy="682397"/>
          </a:xfrm>
        </p:grpSpPr>
        <p:sp>
          <p:nvSpPr>
            <p:cNvPr id="1001" name="Shape 100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002" name="Shape 1002"/>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sp>
          <p:nvSpPr>
            <p:cNvPr id="1003" name="Shape 1003"/>
            <p:cNvSpPr/>
            <p:nvPr/>
          </p:nvSpPr>
          <p:spPr>
            <a:xfrm>
              <a:off x="64398" y="205970"/>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pic>
          <p:nvPicPr>
            <p:cNvPr id="1004"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1005" name="Shape 1005"/>
            <p:cNvSpPr/>
            <p:nvPr/>
          </p:nvSpPr>
          <p:spPr>
            <a:xfrm>
              <a:off x="779746" y="352659"/>
              <a:ext cx="779464" cy="227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sp>
        <p:nvSpPr>
          <p:cNvPr id="1007" name="Shape 1007"/>
          <p:cNvSpPr/>
          <p:nvPr/>
        </p:nvSpPr>
        <p:spPr>
          <a:xfrm>
            <a:off x="4701150" y="2047924"/>
            <a:ext cx="1886820"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008" name="pasted-image.pdf"/>
          <p:cNvPicPr/>
          <p:nvPr/>
        </p:nvPicPr>
        <p:blipFill>
          <a:blip r:embed="rId7">
            <a:extLst/>
          </a:blip>
          <a:stretch>
            <a:fillRect/>
          </a:stretch>
        </p:blipFill>
        <p:spPr>
          <a:xfrm>
            <a:off x="4780033" y="2103433"/>
            <a:ext cx="213189" cy="274100"/>
          </a:xfrm>
          <a:prstGeom prst="rect">
            <a:avLst/>
          </a:prstGeom>
          <a:ln w="3175">
            <a:miter lim="400000"/>
          </a:ln>
        </p:spPr>
      </p:pic>
      <p:sp>
        <p:nvSpPr>
          <p:cNvPr id="1025" name="Shape 1025"/>
          <p:cNvSpPr/>
          <p:nvPr/>
        </p:nvSpPr>
        <p:spPr>
          <a:xfrm>
            <a:off x="5793854" y="3396913"/>
            <a:ext cx="1026689" cy="62484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7838" y="20750"/>
                  <a:pt x="638" y="13550"/>
                  <a:pt x="0" y="0"/>
                </a:cubicBezTo>
              </a:path>
            </a:pathLst>
          </a:custGeom>
          <a:ln w="19050">
            <a:solidFill>
              <a:srgbClr val="535353"/>
            </a:solidFill>
            <a:tailEnd type="triangle"/>
          </a:ln>
        </p:spPr>
        <p:txBody>
          <a:bodyPr/>
          <a:lstStyle/>
          <a:p>
            <a:pPr lvl="0"/>
            <a:endParaRPr/>
          </a:p>
        </p:txBody>
      </p:sp>
      <p:sp>
        <p:nvSpPr>
          <p:cNvPr id="1026" name="Shape 1026"/>
          <p:cNvSpPr/>
          <p:nvPr/>
        </p:nvSpPr>
        <p:spPr>
          <a:xfrm>
            <a:off x="4520558" y="3208563"/>
            <a:ext cx="995084" cy="593138"/>
          </a:xfrm>
          <a:custGeom>
            <a:avLst/>
            <a:gdLst/>
            <a:ahLst/>
            <a:cxnLst>
              <a:cxn ang="0">
                <a:pos x="wd2" y="hd2"/>
              </a:cxn>
              <a:cxn ang="5400000">
                <a:pos x="wd2" y="hd2"/>
              </a:cxn>
              <a:cxn ang="10800000">
                <a:pos x="wd2" y="hd2"/>
              </a:cxn>
              <a:cxn ang="16200000">
                <a:pos x="wd2" y="hd2"/>
              </a:cxn>
            </a:cxnLst>
            <a:rect l="0" t="0" r="r" b="b"/>
            <a:pathLst>
              <a:path w="21063" h="20951" extrusionOk="0">
                <a:moveTo>
                  <a:pt x="21031" y="0"/>
                </a:moveTo>
                <a:cubicBezTo>
                  <a:pt x="21600" y="14632"/>
                  <a:pt x="14590" y="21600"/>
                  <a:pt x="0" y="20903"/>
                </a:cubicBezTo>
              </a:path>
            </a:pathLst>
          </a:custGeom>
          <a:ln w="19050">
            <a:solidFill>
              <a:srgbClr val="535353"/>
            </a:solidFill>
            <a:tailEnd type="triangle"/>
          </a:ln>
        </p:spPr>
        <p:txBody>
          <a:bodyPr/>
          <a:lstStyle/>
          <a:p>
            <a:pPr lvl="0"/>
            <a:endParaRPr/>
          </a:p>
        </p:txBody>
      </p:sp>
      <p:sp>
        <p:nvSpPr>
          <p:cNvPr id="1011" name="Shape 1011"/>
          <p:cNvSpPr/>
          <p:nvPr/>
        </p:nvSpPr>
        <p:spPr>
          <a:xfrm>
            <a:off x="4696659" y="3014361"/>
            <a:ext cx="1895803"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012" name="pasted-image.pdf"/>
          <p:cNvPicPr/>
          <p:nvPr/>
        </p:nvPicPr>
        <p:blipFill>
          <a:blip r:embed="rId8">
            <a:extLst/>
          </a:blip>
          <a:stretch>
            <a:fillRect/>
          </a:stretch>
        </p:blipFill>
        <p:spPr>
          <a:xfrm>
            <a:off x="4753277" y="3100344"/>
            <a:ext cx="266701" cy="215901"/>
          </a:xfrm>
          <a:prstGeom prst="rect">
            <a:avLst/>
          </a:prstGeom>
          <a:ln w="3175">
            <a:miter lim="400000"/>
          </a:ln>
        </p:spPr>
      </p:pic>
      <p:cxnSp>
        <p:nvCxnSpPr>
          <p:cNvPr id="1013" name="Connector 1013"/>
          <p:cNvCxnSpPr>
            <a:stCxn id="1011" idx="0"/>
            <a:endCxn id="1007" idx="0"/>
          </p:cNvCxnSpPr>
          <p:nvPr/>
        </p:nvCxnSpPr>
        <p:spPr>
          <a:xfrm flipV="1">
            <a:off x="5644560" y="2229715"/>
            <a:ext cx="1" cy="978849"/>
          </a:xfrm>
          <a:prstGeom prst="straightConnector1">
            <a:avLst/>
          </a:prstGeom>
          <a:ln w="19050">
            <a:solidFill>
              <a:srgbClr val="535353"/>
            </a:solidFill>
            <a:tailEnd type="triangle"/>
          </a:ln>
        </p:spPr>
      </p:cxnSp>
      <p:sp>
        <p:nvSpPr>
          <p:cNvPr id="1014" name="Shape 1014"/>
          <p:cNvSpPr/>
          <p:nvPr/>
        </p:nvSpPr>
        <p:spPr>
          <a:xfrm>
            <a:off x="8382449" y="1070650"/>
            <a:ext cx="65277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FFFFFF"/>
                </a:solidFill>
              </a:defRPr>
            </a:lvl1pPr>
          </a:lstStyle>
          <a:p>
            <a:pPr lvl="0">
              <a:defRPr sz="1800">
                <a:solidFill>
                  <a:srgbClr val="000000"/>
                </a:solidFill>
                <a:uFillTx/>
              </a:defRPr>
            </a:pPr>
            <a:r>
              <a:rPr sz="2100" dirty="0">
                <a:solidFill>
                  <a:srgbClr val="FFFFFF"/>
                </a:solidFill>
                <a:uFill>
                  <a:solidFill>
                    <a:srgbClr val="4D4D4D"/>
                  </a:solidFill>
                </a:uFill>
              </a:rPr>
              <a:t>IaaS</a:t>
            </a:r>
          </a:p>
        </p:txBody>
      </p:sp>
      <p:sp>
        <p:nvSpPr>
          <p:cNvPr id="1015" name="Shape 1015"/>
          <p:cNvSpPr/>
          <p:nvPr/>
        </p:nvSpPr>
        <p:spPr>
          <a:xfrm>
            <a:off x="1419729" y="1254548"/>
            <a:ext cx="1654684" cy="3257066"/>
          </a:xfrm>
          <a:prstGeom prst="roundRect">
            <a:avLst>
              <a:gd name="adj" fmla="val 10591"/>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016" name="CF_Logo_Square_White_HighRes.png"/>
          <p:cNvPicPr/>
          <p:nvPr/>
        </p:nvPicPr>
        <p:blipFill>
          <a:blip r:embed="rId9">
            <a:alphaModFix amt="88458"/>
            <a:extLst/>
          </a:blip>
          <a:stretch>
            <a:fillRect/>
          </a:stretch>
        </p:blipFill>
        <p:spPr>
          <a:xfrm>
            <a:off x="1845989" y="1427281"/>
            <a:ext cx="779276" cy="776163"/>
          </a:xfrm>
          <a:prstGeom prst="rect">
            <a:avLst/>
          </a:prstGeom>
          <a:ln w="12700">
            <a:miter lim="400000"/>
          </a:ln>
          <a:effectLst>
            <a:outerShdw blurRad="177800" dist="25400" dir="5400000" rotWithShape="0">
              <a:srgbClr val="FFFFFF">
                <a:alpha val="77870"/>
              </a:srgbClr>
            </a:outerShdw>
          </a:effectLst>
        </p:spPr>
      </p:pic>
      <p:pic>
        <p:nvPicPr>
          <p:cNvPr id="1017" name="pasted-image.png"/>
          <p:cNvPicPr/>
          <p:nvPr/>
        </p:nvPicPr>
        <p:blipFill>
          <a:blip r:embed="rId10">
            <a:extLst/>
          </a:blip>
          <a:stretch>
            <a:fillRect/>
          </a:stretch>
        </p:blipFill>
        <p:spPr>
          <a:xfrm>
            <a:off x="2286502" y="2954163"/>
            <a:ext cx="631429" cy="631429"/>
          </a:xfrm>
          <a:prstGeom prst="rect">
            <a:avLst/>
          </a:prstGeom>
          <a:ln w="12700">
            <a:miter lim="400000"/>
          </a:ln>
        </p:spPr>
      </p:pic>
      <p:pic>
        <p:nvPicPr>
          <p:cNvPr id="1018" name="pasted-image.png"/>
          <p:cNvPicPr/>
          <p:nvPr/>
        </p:nvPicPr>
        <p:blipFill>
          <a:blip r:embed="rId11">
            <a:extLst/>
          </a:blip>
          <a:stretch>
            <a:fillRect/>
          </a:stretch>
        </p:blipFill>
        <p:spPr>
          <a:xfrm>
            <a:off x="2300834" y="2228516"/>
            <a:ext cx="602765" cy="602765"/>
          </a:xfrm>
          <a:prstGeom prst="rect">
            <a:avLst/>
          </a:prstGeom>
          <a:ln w="12700">
            <a:miter lim="400000"/>
          </a:ln>
        </p:spPr>
      </p:pic>
      <p:pic>
        <p:nvPicPr>
          <p:cNvPr id="1019" name="pasted-image.png"/>
          <p:cNvPicPr/>
          <p:nvPr/>
        </p:nvPicPr>
        <p:blipFill>
          <a:blip r:embed="rId12">
            <a:extLst/>
          </a:blip>
          <a:stretch>
            <a:fillRect/>
          </a:stretch>
        </p:blipFill>
        <p:spPr>
          <a:xfrm>
            <a:off x="1565414" y="2228516"/>
            <a:ext cx="602901" cy="602901"/>
          </a:xfrm>
          <a:prstGeom prst="rect">
            <a:avLst/>
          </a:prstGeom>
          <a:ln w="12700">
            <a:miter lim="400000"/>
          </a:ln>
        </p:spPr>
      </p:pic>
      <p:pic>
        <p:nvPicPr>
          <p:cNvPr id="1020" name="pasted-image.png"/>
          <p:cNvPicPr/>
          <p:nvPr/>
        </p:nvPicPr>
        <p:blipFill>
          <a:blip r:embed="rId13">
            <a:extLst/>
          </a:blip>
          <a:stretch>
            <a:fillRect/>
          </a:stretch>
        </p:blipFill>
        <p:spPr>
          <a:xfrm>
            <a:off x="1551150" y="2946636"/>
            <a:ext cx="631429" cy="631429"/>
          </a:xfrm>
          <a:prstGeom prst="rect">
            <a:avLst/>
          </a:prstGeom>
          <a:ln w="12700">
            <a:miter lim="400000"/>
          </a:ln>
        </p:spPr>
      </p:pic>
      <p:pic>
        <p:nvPicPr>
          <p:cNvPr id="1021" name="pasted-image.png"/>
          <p:cNvPicPr/>
          <p:nvPr/>
        </p:nvPicPr>
        <p:blipFill>
          <a:blip r:embed="rId14">
            <a:extLst/>
          </a:blip>
          <a:stretch>
            <a:fillRect/>
          </a:stretch>
        </p:blipFill>
        <p:spPr>
          <a:xfrm>
            <a:off x="1414389" y="1113877"/>
            <a:ext cx="1656113" cy="415556"/>
          </a:xfrm>
          <a:prstGeom prst="rect">
            <a:avLst/>
          </a:prstGeom>
          <a:ln w="12700">
            <a:miter lim="400000"/>
          </a:ln>
        </p:spPr>
      </p:pic>
      <p:pic>
        <p:nvPicPr>
          <p:cNvPr id="1022" name="pasted-image.png"/>
          <p:cNvPicPr/>
          <p:nvPr/>
        </p:nvPicPr>
        <p:blipFill>
          <a:blip r:embed="rId15">
            <a:extLst/>
          </a:blip>
          <a:stretch>
            <a:fillRect/>
          </a:stretch>
        </p:blipFill>
        <p:spPr>
          <a:xfrm>
            <a:off x="1617944" y="3767037"/>
            <a:ext cx="497841" cy="497841"/>
          </a:xfrm>
          <a:prstGeom prst="rect">
            <a:avLst/>
          </a:prstGeom>
          <a:ln w="12700">
            <a:miter lim="400000"/>
          </a:ln>
        </p:spPr>
      </p:pic>
      <p:pic>
        <p:nvPicPr>
          <p:cNvPr id="1023" name="pasted-image.png"/>
          <p:cNvPicPr/>
          <p:nvPr/>
        </p:nvPicPr>
        <p:blipFill>
          <a:blip r:embed="rId16">
            <a:extLst/>
          </a:blip>
          <a:stretch>
            <a:fillRect/>
          </a:stretch>
        </p:blipFill>
        <p:spPr>
          <a:xfrm>
            <a:off x="2331549" y="3749257"/>
            <a:ext cx="533401" cy="533401"/>
          </a:xfrm>
          <a:prstGeom prst="rect">
            <a:avLst/>
          </a:prstGeom>
          <a:ln w="12700">
            <a:miter lim="400000"/>
          </a:ln>
        </p:spPr>
      </p:pic>
    </p:spTree>
    <p:extLst>
      <p:ext uri="{BB962C8B-B14F-4D97-AF65-F5344CB8AC3E}">
        <p14:creationId xmlns:p14="http://schemas.microsoft.com/office/powerpoint/2010/main" val="360939081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962"/>
                                        </p:tgtEl>
                                        <p:attrNameLst>
                                          <p:attrName>style.visibility</p:attrName>
                                        </p:attrNameLst>
                                      </p:cBhvr>
                                      <p:to>
                                        <p:strVal val="visible"/>
                                      </p:to>
                                    </p:set>
                                    <p:animEffect transition="in" filter="wipe(right)">
                                      <p:cBhvr>
                                        <p:cTn id="7" dur="500"/>
                                        <p:tgtEl>
                                          <p:spTgt spid="9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976"/>
                                        </p:tgtEl>
                                        <p:attrNameLst>
                                          <p:attrName>style.visibility</p:attrName>
                                        </p:attrNameLst>
                                      </p:cBhvr>
                                      <p:to>
                                        <p:strVal val="visible"/>
                                      </p:to>
                                    </p:set>
                                    <p:animEffect transition="in" filter="wipe(left)">
                                      <p:cBhvr>
                                        <p:cTn id="12" dur="500"/>
                                        <p:tgtEl>
                                          <p:spTgt spid="976"/>
                                        </p:tgtEl>
                                      </p:cBhvr>
                                    </p:animEffect>
                                  </p:childTnLst>
                                </p:cTn>
                              </p:par>
                            </p:childTnLst>
                          </p:cTn>
                        </p:par>
                        <p:par>
                          <p:cTn id="13" fill="hold">
                            <p:stCondLst>
                              <p:cond delay="500"/>
                            </p:stCondLst>
                            <p:childTnLst>
                              <p:par>
                                <p:cTn id="14" presetID="22" presetClass="entr" presetSubtype="8" fill="hold" grpId="0" nodeType="afterEffect">
                                  <p:stCondLst>
                                    <p:cond delay="0"/>
                                  </p:stCondLst>
                                  <p:iterate>
                                    <p:tmAbs val="0"/>
                                  </p:iterate>
                                  <p:childTnLst>
                                    <p:set>
                                      <p:cBhvr>
                                        <p:cTn id="15" fill="hold"/>
                                        <p:tgtEl>
                                          <p:spTgt spid="978"/>
                                        </p:tgtEl>
                                        <p:attrNameLst>
                                          <p:attrName>style.visibility</p:attrName>
                                        </p:attrNameLst>
                                      </p:cBhvr>
                                      <p:to>
                                        <p:strVal val="visible"/>
                                      </p:to>
                                    </p:set>
                                    <p:animEffect transition="in" filter="wipe(left)">
                                      <p:cBhvr>
                                        <p:cTn id="16" dur="500"/>
                                        <p:tgtEl>
                                          <p:spTgt spid="978"/>
                                        </p:tgtEl>
                                      </p:cBhvr>
                                    </p:animEffect>
                                  </p:childTnLst>
                                </p:cTn>
                              </p:par>
                            </p:childTnLst>
                          </p:cTn>
                        </p:par>
                        <p:par>
                          <p:cTn id="17" fill="hold">
                            <p:stCondLst>
                              <p:cond delay="1000"/>
                            </p:stCondLst>
                            <p:childTnLst>
                              <p:par>
                                <p:cTn id="18" presetID="22" presetClass="entr" presetSubtype="8" fill="hold" grpId="0" nodeType="afterEffect">
                                  <p:stCondLst>
                                    <p:cond delay="0"/>
                                  </p:stCondLst>
                                  <p:iterate>
                                    <p:tmAbs val="0"/>
                                  </p:iterate>
                                  <p:childTnLst>
                                    <p:set>
                                      <p:cBhvr>
                                        <p:cTn id="19" fill="hold"/>
                                        <p:tgtEl>
                                          <p:spTgt spid="1024"/>
                                        </p:tgtEl>
                                        <p:attrNameLst>
                                          <p:attrName>style.visibility</p:attrName>
                                        </p:attrNameLst>
                                      </p:cBhvr>
                                      <p:to>
                                        <p:strVal val="visible"/>
                                      </p:to>
                                    </p:set>
                                    <p:animEffect transition="in" filter="wipe(left)">
                                      <p:cBhvr>
                                        <p:cTn id="20" dur="500"/>
                                        <p:tgtEl>
                                          <p:spTgt spid="10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iterate>
                                    <p:tmAbs val="0"/>
                                  </p:iterate>
                                  <p:childTnLst>
                                    <p:set>
                                      <p:cBhvr>
                                        <p:cTn id="24" fill="hold"/>
                                        <p:tgtEl>
                                          <p:spTgt spid="989"/>
                                        </p:tgtEl>
                                        <p:attrNameLst>
                                          <p:attrName>style.visibility</p:attrName>
                                        </p:attrNameLst>
                                      </p:cBhvr>
                                      <p:to>
                                        <p:strVal val="visible"/>
                                      </p:to>
                                    </p:set>
                                    <p:animEffect transition="in" filter="wipe(left)">
                                      <p:cBhvr>
                                        <p:cTn id="25" dur="500"/>
                                        <p:tgtEl>
                                          <p:spTgt spid="989"/>
                                        </p:tgtEl>
                                      </p:cBhvr>
                                    </p:animEffect>
                                  </p:childTnLst>
                                </p:cTn>
                              </p:par>
                            </p:childTnLst>
                          </p:cTn>
                        </p:par>
                        <p:par>
                          <p:cTn id="26" fill="hold">
                            <p:stCondLst>
                              <p:cond delay="500"/>
                            </p:stCondLst>
                            <p:childTnLst>
                              <p:par>
                                <p:cTn id="27" presetID="10" presetClass="exit" presetSubtype="0" fill="hold" grpId="1" nodeType="afterEffect">
                                  <p:stCondLst>
                                    <p:cond delay="0"/>
                                  </p:stCondLst>
                                  <p:iterate>
                                    <p:tmAbs val="0"/>
                                  </p:iterate>
                                  <p:childTnLst>
                                    <p:animEffect transition="out" filter="fade">
                                      <p:cBhvr>
                                        <p:cTn id="28" dur="500" fill="hold"/>
                                        <p:tgtEl>
                                          <p:spTgt spid="989"/>
                                        </p:tgtEl>
                                      </p:cBhvr>
                                    </p:animEffect>
                                    <p:set>
                                      <p:cBhvr>
                                        <p:cTn id="29" fill="hold">
                                          <p:stCondLst>
                                            <p:cond delay="499"/>
                                          </p:stCondLst>
                                        </p:cTn>
                                        <p:tgtEl>
                                          <p:spTgt spid="989"/>
                                        </p:tgtEl>
                                        <p:attrNameLst>
                                          <p:attrName>style.visibility</p:attrName>
                                        </p:attrNameLst>
                                      </p:cBhvr>
                                      <p:to>
                                        <p:strVal val="hidden"/>
                                      </p:to>
                                    </p:set>
                                  </p:childTnLst>
                                </p:cTn>
                              </p:par>
                            </p:childTnLst>
                          </p:cTn>
                        </p:par>
                        <p:par>
                          <p:cTn id="30" fill="hold">
                            <p:stCondLst>
                              <p:cond delay="1000"/>
                            </p:stCondLst>
                            <p:childTnLst>
                              <p:par>
                                <p:cTn id="31" presetID="22" presetClass="entr" presetSubtype="8" fill="hold" grpId="0" nodeType="afterEffect">
                                  <p:stCondLst>
                                    <p:cond delay="0"/>
                                  </p:stCondLst>
                                  <p:iterate>
                                    <p:tmAbs val="0"/>
                                  </p:iterate>
                                  <p:childTnLst>
                                    <p:set>
                                      <p:cBhvr>
                                        <p:cTn id="32" fill="hold"/>
                                        <p:tgtEl>
                                          <p:spTgt spid="990"/>
                                        </p:tgtEl>
                                        <p:attrNameLst>
                                          <p:attrName>style.visibility</p:attrName>
                                        </p:attrNameLst>
                                      </p:cBhvr>
                                      <p:to>
                                        <p:strVal val="visible"/>
                                      </p:to>
                                    </p:set>
                                    <p:animEffect transition="in" filter="wipe(left)">
                                      <p:cBhvr>
                                        <p:cTn id="33" dur="500"/>
                                        <p:tgtEl>
                                          <p:spTgt spid="990"/>
                                        </p:tgtEl>
                                      </p:cBhvr>
                                    </p:animEffect>
                                  </p:childTnLst>
                                </p:cTn>
                              </p:par>
                            </p:childTnLst>
                          </p:cTn>
                        </p:par>
                        <p:par>
                          <p:cTn id="34" fill="hold">
                            <p:stCondLst>
                              <p:cond delay="1500"/>
                            </p:stCondLst>
                            <p:childTnLst>
                              <p:par>
                                <p:cTn id="35" presetID="22" presetClass="entr" presetSubtype="8" fill="hold" grpId="0" nodeType="afterEffect">
                                  <p:stCondLst>
                                    <p:cond delay="0"/>
                                  </p:stCondLst>
                                  <p:iterate>
                                    <p:tmAbs val="0"/>
                                  </p:iterate>
                                  <p:childTnLst>
                                    <p:set>
                                      <p:cBhvr>
                                        <p:cTn id="36" fill="hold"/>
                                        <p:tgtEl>
                                          <p:spTgt spid="995"/>
                                        </p:tgtEl>
                                        <p:attrNameLst>
                                          <p:attrName>style.visibility</p:attrName>
                                        </p:attrNameLst>
                                      </p:cBhvr>
                                      <p:to>
                                        <p:strVal val="visible"/>
                                      </p:to>
                                    </p:set>
                                    <p:animEffect transition="in" filter="wipe(left)">
                                      <p:cBhvr>
                                        <p:cTn id="37" dur="2000"/>
                                        <p:tgtEl>
                                          <p:spTgt spid="995"/>
                                        </p:tgtEl>
                                      </p:cBhvr>
                                    </p:animEffect>
                                  </p:childTnLst>
                                </p:cTn>
                              </p:par>
                            </p:childTnLst>
                          </p:cTn>
                        </p:par>
                        <p:par>
                          <p:cTn id="38" fill="hold">
                            <p:stCondLst>
                              <p:cond delay="3500"/>
                            </p:stCondLst>
                            <p:childTnLst>
                              <p:par>
                                <p:cTn id="39" presetID="22" presetClass="entr" presetSubtype="8" fill="hold" grpId="0" nodeType="afterEffect">
                                  <p:stCondLst>
                                    <p:cond delay="0"/>
                                  </p:stCondLst>
                                  <p:iterate>
                                    <p:tmAbs val="0"/>
                                  </p:iterate>
                                  <p:childTnLst>
                                    <p:set>
                                      <p:cBhvr>
                                        <p:cTn id="40" fill="hold"/>
                                        <p:tgtEl>
                                          <p:spTgt spid="1000"/>
                                        </p:tgtEl>
                                        <p:attrNameLst>
                                          <p:attrName>style.visibility</p:attrName>
                                        </p:attrNameLst>
                                      </p:cBhvr>
                                      <p:to>
                                        <p:strVal val="visible"/>
                                      </p:to>
                                    </p:set>
                                    <p:animEffect transition="in" filter="wipe(left)">
                                      <p:cBhvr>
                                        <p:cTn id="41" dur="2000"/>
                                        <p:tgtEl>
                                          <p:spTgt spid="1000"/>
                                        </p:tgtEl>
                                      </p:cBhvr>
                                    </p:animEffect>
                                  </p:childTnLst>
                                </p:cTn>
                              </p:par>
                            </p:childTnLst>
                          </p:cTn>
                        </p:par>
                        <p:par>
                          <p:cTn id="42" fill="hold">
                            <p:stCondLst>
                              <p:cond delay="5500"/>
                            </p:stCondLst>
                            <p:childTnLst>
                              <p:par>
                                <p:cTn id="43" presetID="22" presetClass="entr" presetSubtype="8" fill="hold" grpId="0" nodeType="afterEffect">
                                  <p:stCondLst>
                                    <p:cond delay="0"/>
                                  </p:stCondLst>
                                  <p:iterate>
                                    <p:tmAbs val="0"/>
                                  </p:iterate>
                                  <p:childTnLst>
                                    <p:set>
                                      <p:cBhvr>
                                        <p:cTn id="44" fill="hold"/>
                                        <p:tgtEl>
                                          <p:spTgt spid="1006"/>
                                        </p:tgtEl>
                                        <p:attrNameLst>
                                          <p:attrName>style.visibility</p:attrName>
                                        </p:attrNameLst>
                                      </p:cBhvr>
                                      <p:to>
                                        <p:strVal val="visible"/>
                                      </p:to>
                                    </p:set>
                                    <p:animEffect transition="in" filter="wipe(left)">
                                      <p:cBhvr>
                                        <p:cTn id="45" dur="2000"/>
                                        <p:tgtEl>
                                          <p:spTgt spid="100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iterate>
                                    <p:tmAbs val="0"/>
                                  </p:iterate>
                                  <p:childTnLst>
                                    <p:set>
                                      <p:cBhvr>
                                        <p:cTn id="49" fill="hold"/>
                                        <p:tgtEl>
                                          <p:spTgt spid="1025"/>
                                        </p:tgtEl>
                                        <p:attrNameLst>
                                          <p:attrName>style.visibility</p:attrName>
                                        </p:attrNameLst>
                                      </p:cBhvr>
                                      <p:to>
                                        <p:strVal val="visible"/>
                                      </p:to>
                                    </p:set>
                                    <p:animEffect transition="in" filter="wipe(right)">
                                      <p:cBhvr>
                                        <p:cTn id="50" dur="500"/>
                                        <p:tgtEl>
                                          <p:spTgt spid="1025"/>
                                        </p:tgtEl>
                                      </p:cBhvr>
                                    </p:animEffect>
                                  </p:childTnLst>
                                </p:cTn>
                              </p:par>
                            </p:childTnLst>
                          </p:cTn>
                        </p:par>
                        <p:par>
                          <p:cTn id="51" fill="hold">
                            <p:stCondLst>
                              <p:cond delay="500"/>
                            </p:stCondLst>
                            <p:childTnLst>
                              <p:par>
                                <p:cTn id="52" presetID="22" presetClass="entr" presetSubtype="2" fill="hold" grpId="0" nodeType="afterEffect">
                                  <p:stCondLst>
                                    <p:cond delay="0"/>
                                  </p:stCondLst>
                                  <p:iterate>
                                    <p:tmAbs val="0"/>
                                  </p:iterate>
                                  <p:childTnLst>
                                    <p:set>
                                      <p:cBhvr>
                                        <p:cTn id="53" fill="hold"/>
                                        <p:tgtEl>
                                          <p:spTgt spid="1026"/>
                                        </p:tgtEl>
                                        <p:attrNameLst>
                                          <p:attrName>style.visibility</p:attrName>
                                        </p:attrNameLst>
                                      </p:cBhvr>
                                      <p:to>
                                        <p:strVal val="visible"/>
                                      </p:to>
                                    </p:set>
                                    <p:animEffect transition="in" filter="wipe(right)">
                                      <p:cBhvr>
                                        <p:cTn id="54" dur="500"/>
                                        <p:tgtEl>
                                          <p:spTgt spid="1026"/>
                                        </p:tgtEl>
                                      </p:cBhvr>
                                    </p:animEffect>
                                  </p:childTnLst>
                                </p:cTn>
                              </p:par>
                            </p:childTnLst>
                          </p:cTn>
                        </p:par>
                        <p:par>
                          <p:cTn id="55" fill="hold">
                            <p:stCondLst>
                              <p:cond delay="1000"/>
                            </p:stCondLst>
                            <p:childTnLst>
                              <p:par>
                                <p:cTn id="56" presetID="22" presetClass="entr" presetSubtype="4" fill="hold" grpId="0" nodeType="afterEffect">
                                  <p:stCondLst>
                                    <p:cond delay="0"/>
                                  </p:stCondLst>
                                  <p:iterate>
                                    <p:tmAbs val="0"/>
                                  </p:iterate>
                                  <p:childTnLst>
                                    <p:set>
                                      <p:cBhvr>
                                        <p:cTn id="57" fill="hold"/>
                                        <p:tgtEl>
                                          <p:spTgt spid="1013"/>
                                        </p:tgtEl>
                                        <p:attrNameLst>
                                          <p:attrName>style.visibility</p:attrName>
                                        </p:attrNameLst>
                                      </p:cBhvr>
                                      <p:to>
                                        <p:strVal val="visible"/>
                                      </p:to>
                                    </p:set>
                                    <p:animEffect transition="in" filter="wipe(down)">
                                      <p:cBhvr>
                                        <p:cTn id="58" dur="500"/>
                                        <p:tgtEl>
                                          <p:spTgt spid="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animBg="1" advAuto="0"/>
      <p:bldP spid="1024" grpId="0" animBg="1" advAuto="0"/>
      <p:bldP spid="976" grpId="0" animBg="1" advAuto="0"/>
      <p:bldP spid="978" grpId="0" animBg="1" advAuto="0"/>
      <p:bldP spid="989" grpId="0" animBg="1" advAuto="0"/>
      <p:bldP spid="989" grpId="1" animBg="1" advAuto="0"/>
      <p:bldP spid="990" grpId="0" animBg="1" advAuto="0"/>
      <p:bldP spid="995" grpId="0" animBg="1" advAuto="0"/>
      <p:bldP spid="1000" grpId="0" animBg="1" advAuto="0"/>
      <p:bldP spid="1006" grpId="0" animBg="1" advAuto="0"/>
      <p:bldP spid="1025" grpId="0" animBg="1" advAuto="0"/>
      <p:bldP spid="1026" grpId="0" animBg="1" advAuto="0"/>
      <p:bldP spid="1013"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8" name="Shape 1028"/>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29" name="Shape 102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31" name="Shape 1031"/>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Tree>
    <p:extLst>
      <p:ext uri="{BB962C8B-B14F-4D97-AF65-F5344CB8AC3E}">
        <p14:creationId xmlns:p14="http://schemas.microsoft.com/office/powerpoint/2010/main" val="170668336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animBg="1" advAuto="0"/>
      <p:bldP spid="1051"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3" name="Shape 1053"/>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36</a:t>
            </a:fld>
            <a:endParaRPr sz="800">
              <a:solidFill>
                <a:srgbClr val="808080"/>
              </a:solidFill>
              <a:uFill>
                <a:solidFill>
                  <a:srgbClr val="808080"/>
                </a:solidFill>
              </a:uFill>
            </a:endParaRPr>
          </a:p>
        </p:txBody>
      </p:sp>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Orgs, Spaces, Users and Quotas</a:t>
            </a: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397378572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8" name="Shape 10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37</a:t>
            </a:fld>
            <a:endParaRPr sz="800">
              <a:solidFill>
                <a:srgbClr val="808080"/>
              </a:solidFill>
              <a:uFill>
                <a:solidFill>
                  <a:srgbClr val="808080"/>
                </a:solidFill>
              </a:uFill>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Organizations</a:t>
            </a: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134945235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7" name="Shape 106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38</a:t>
            </a:fld>
            <a:endParaRPr sz="800">
              <a:solidFill>
                <a:srgbClr val="808080"/>
              </a:solidFill>
              <a:uFill>
                <a:solidFill>
                  <a:srgbClr val="808080"/>
                </a:solidFill>
              </a:uFill>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Quotas and Plans</a:t>
            </a:r>
          </a:p>
        </p:txBody>
      </p:sp>
      <p:sp>
        <p:nvSpPr>
          <p:cNvPr id="1070" name="Shape 1070"/>
          <p:cNvSpPr/>
          <p:nvPr/>
        </p:nvSpPr>
        <p:spPr>
          <a:xfrm>
            <a:off x="195505"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220905"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404180" y="1525545"/>
            <a:ext cx="3732287" cy="2799216"/>
          </a:xfrm>
          <a:prstGeom prst="rect">
            <a:avLst/>
          </a:prstGeom>
          <a:ln w="12700">
            <a:miter lim="400000"/>
          </a:ln>
        </p:spPr>
      </p:pic>
    </p:spTree>
    <p:extLst>
      <p:ext uri="{BB962C8B-B14F-4D97-AF65-F5344CB8AC3E}">
        <p14:creationId xmlns:p14="http://schemas.microsoft.com/office/powerpoint/2010/main" val="385973439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4" name="Shape 107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39</a:t>
            </a:fld>
            <a:endParaRPr sz="800">
              <a:solidFill>
                <a:srgbClr val="808080"/>
              </a:solidFill>
              <a:uFill>
                <a:solidFill>
                  <a:srgbClr val="808080"/>
                </a:solidFill>
              </a:uFill>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Spaces</a:t>
            </a:r>
          </a:p>
        </p:txBody>
      </p:sp>
      <p:sp>
        <p:nvSpPr>
          <p:cNvPr id="1077" name="Shape 1077"/>
          <p:cNvSpPr/>
          <p:nvPr/>
        </p:nvSpPr>
        <p:spPr>
          <a:xfrm>
            <a:off x="195505" y="1378480"/>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sub-division within an organization</a:t>
            </a:r>
          </a:p>
        </p:txBody>
      </p:sp>
      <p:sp>
        <p:nvSpPr>
          <p:cNvPr id="1078" name="Shape 1078"/>
          <p:cNvSpPr/>
          <p:nvPr/>
        </p:nvSpPr>
        <p:spPr>
          <a:xfrm>
            <a:off x="195505" y="309885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Services and Applications are created / specified per Space</a:t>
            </a:r>
          </a:p>
        </p:txBody>
      </p:sp>
      <p:sp>
        <p:nvSpPr>
          <p:cNvPr id="1079" name="Shape 1079"/>
          <p:cNvSpPr/>
          <p:nvPr/>
        </p:nvSpPr>
        <p:spPr>
          <a:xfrm>
            <a:off x="195505" y="2173753"/>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Users authorized at an organization level can have different roles per space</a:t>
            </a:r>
          </a:p>
        </p:txBody>
      </p:sp>
      <p:pic>
        <p:nvPicPr>
          <p:cNvPr id="1080" name="pasted-image.pdf"/>
          <p:cNvPicPr/>
          <p:nvPr/>
        </p:nvPicPr>
        <p:blipFill>
          <a:blip r:embed="rId2">
            <a:extLst/>
          </a:blip>
          <a:stretch>
            <a:fillRect/>
          </a:stretch>
        </p:blipFill>
        <p:spPr>
          <a:xfrm>
            <a:off x="4809692" y="1326663"/>
            <a:ext cx="2408142" cy="2868829"/>
          </a:xfrm>
          <a:prstGeom prst="rect">
            <a:avLst/>
          </a:prstGeom>
          <a:ln w="12700">
            <a:miter lim="400000"/>
          </a:ln>
        </p:spPr>
      </p:pic>
      <p:sp>
        <p:nvSpPr>
          <p:cNvPr id="1081" name="Shape 1081"/>
          <p:cNvSpPr/>
          <p:nvPr/>
        </p:nvSpPr>
        <p:spPr>
          <a:xfrm>
            <a:off x="195505" y="3896964"/>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Same Service can have different meanings per space</a:t>
            </a:r>
          </a:p>
        </p:txBody>
      </p:sp>
    </p:spTree>
    <p:extLst>
      <p:ext uri="{BB962C8B-B14F-4D97-AF65-F5344CB8AC3E}">
        <p14:creationId xmlns:p14="http://schemas.microsoft.com/office/powerpoint/2010/main" val="401796543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P spid="1078" grpId="0" animBg="1" advAuto="0"/>
      <p:bldP spid="1079" grpId="0" animBg="1" advAuto="0"/>
      <p:bldP spid="108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Architecture</a:t>
            </a:r>
          </a:p>
        </p:txBody>
      </p:sp>
      <p:pic>
        <p:nvPicPr>
          <p:cNvPr id="173" name="Shape 173"/>
          <p:cNvPicPr preferRelativeResize="0"/>
          <p:nvPr/>
        </p:nvPicPr>
        <p:blipFill rotWithShape="1">
          <a:blip r:embed="rId3">
            <a:alphaModFix/>
          </a:blip>
          <a:srcRect b="-4013"/>
          <a:stretch/>
        </p:blipFill>
        <p:spPr>
          <a:xfrm>
            <a:off x="2883341" y="3937619"/>
            <a:ext cx="1122933" cy="584303"/>
          </a:xfrm>
          <a:prstGeom prst="rect">
            <a:avLst/>
          </a:prstGeom>
          <a:noFill/>
          <a:ln>
            <a:noFill/>
          </a:ln>
        </p:spPr>
      </p:pic>
      <p:pic>
        <p:nvPicPr>
          <p:cNvPr id="174" name="Shape 174"/>
          <p:cNvPicPr preferRelativeResize="0"/>
          <p:nvPr/>
        </p:nvPicPr>
        <p:blipFill rotWithShape="1">
          <a:blip r:embed="rId3">
            <a:alphaModFix/>
          </a:blip>
          <a:srcRect b="-4013"/>
          <a:stretch/>
        </p:blipFill>
        <p:spPr>
          <a:xfrm>
            <a:off x="4030026" y="3911019"/>
            <a:ext cx="1122933" cy="584303"/>
          </a:xfrm>
          <a:prstGeom prst="rect">
            <a:avLst/>
          </a:prstGeom>
          <a:noFill/>
          <a:ln>
            <a:noFill/>
          </a:ln>
        </p:spPr>
      </p:pic>
      <p:pic>
        <p:nvPicPr>
          <p:cNvPr id="175" name="Shape 175"/>
          <p:cNvPicPr preferRelativeResize="0"/>
          <p:nvPr/>
        </p:nvPicPr>
        <p:blipFill rotWithShape="1">
          <a:blip r:embed="rId3">
            <a:alphaModFix/>
          </a:blip>
          <a:srcRect b="-4013"/>
          <a:stretch/>
        </p:blipFill>
        <p:spPr>
          <a:xfrm>
            <a:off x="5176710" y="3911019"/>
            <a:ext cx="1122933" cy="584303"/>
          </a:xfrm>
          <a:prstGeom prst="rect">
            <a:avLst/>
          </a:prstGeom>
          <a:noFill/>
          <a:ln>
            <a:noFill/>
          </a:ln>
        </p:spPr>
      </p:pic>
      <p:pic>
        <p:nvPicPr>
          <p:cNvPr id="176" name="Shape 176"/>
          <p:cNvPicPr preferRelativeResize="0"/>
          <p:nvPr/>
        </p:nvPicPr>
        <p:blipFill rotWithShape="1">
          <a:blip r:embed="rId4">
            <a:alphaModFix/>
          </a:blip>
          <a:srcRect/>
          <a:stretch/>
        </p:blipFill>
        <p:spPr>
          <a:xfrm>
            <a:off x="3091473" y="4127230"/>
            <a:ext cx="720128" cy="181832"/>
          </a:xfrm>
          <a:prstGeom prst="rect">
            <a:avLst/>
          </a:prstGeom>
          <a:noFill/>
          <a:ln>
            <a:noFill/>
          </a:ln>
        </p:spPr>
      </p:pic>
      <p:pic>
        <p:nvPicPr>
          <p:cNvPr id="177" name="Shape 177"/>
          <p:cNvPicPr preferRelativeResize="0"/>
          <p:nvPr/>
        </p:nvPicPr>
        <p:blipFill rotWithShape="1">
          <a:blip r:embed="rId5">
            <a:alphaModFix/>
          </a:blip>
          <a:srcRect/>
          <a:stretch/>
        </p:blipFill>
        <p:spPr>
          <a:xfrm>
            <a:off x="5372632" y="4060032"/>
            <a:ext cx="602611" cy="243554"/>
          </a:xfrm>
          <a:prstGeom prst="rect">
            <a:avLst/>
          </a:prstGeom>
          <a:noFill/>
          <a:ln>
            <a:noFill/>
          </a:ln>
        </p:spPr>
      </p:pic>
      <p:pic>
        <p:nvPicPr>
          <p:cNvPr id="178" name="Shape 178"/>
          <p:cNvPicPr preferRelativeResize="0"/>
          <p:nvPr/>
        </p:nvPicPr>
        <p:blipFill rotWithShape="1">
          <a:blip r:embed="rId6">
            <a:alphaModFix/>
          </a:blip>
          <a:srcRect l="4286"/>
          <a:stretch/>
        </p:blipFill>
        <p:spPr>
          <a:xfrm>
            <a:off x="4222071" y="4069326"/>
            <a:ext cx="662190" cy="219401"/>
          </a:xfrm>
          <a:prstGeom prst="rect">
            <a:avLst/>
          </a:prstGeom>
          <a:noFill/>
          <a:ln>
            <a:noFill/>
          </a:ln>
        </p:spPr>
      </p:pic>
      <p:grpSp>
        <p:nvGrpSpPr>
          <p:cNvPr id="179" name="Shape 179"/>
          <p:cNvGrpSpPr/>
          <p:nvPr/>
        </p:nvGrpSpPr>
        <p:grpSpPr>
          <a:xfrm>
            <a:off x="956728" y="1176869"/>
            <a:ext cx="1744133" cy="897464"/>
            <a:chOff x="1092200" y="1176869"/>
            <a:chExt cx="1744133" cy="897464"/>
          </a:xfrm>
        </p:grpSpPr>
        <p:sp>
          <p:nvSpPr>
            <p:cNvPr id="180" name="Shape 180"/>
            <p:cNvSpPr/>
            <p:nvPr/>
          </p:nvSpPr>
          <p:spPr>
            <a:xfrm>
              <a:off x="1092200"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81" name="Shape 181"/>
            <p:cNvGrpSpPr/>
            <p:nvPr/>
          </p:nvGrpSpPr>
          <p:grpSpPr>
            <a:xfrm>
              <a:off x="1163919" y="1239446"/>
              <a:ext cx="1621611" cy="568476"/>
              <a:chOff x="5481921" y="2721113"/>
              <a:chExt cx="1621611" cy="568476"/>
            </a:xfrm>
          </p:grpSpPr>
          <p:sp>
            <p:nvSpPr>
              <p:cNvPr id="182" name="Shape 182"/>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UI</a:t>
                </a:r>
              </a:p>
            </p:txBody>
          </p:sp>
          <p:sp>
            <p:nvSpPr>
              <p:cNvPr id="183" name="Shape 183"/>
              <p:cNvSpPr/>
              <p:nvPr/>
            </p:nvSpPr>
            <p:spPr>
              <a:xfrm>
                <a:off x="5490387" y="3017446"/>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84"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8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Operations Manager</a:t>
              </a:r>
            </a:p>
          </p:txBody>
        </p:sp>
      </p:grpSp>
      <p:grpSp>
        <p:nvGrpSpPr>
          <p:cNvPr id="186" name="Shape 186"/>
          <p:cNvGrpSpPr/>
          <p:nvPr/>
        </p:nvGrpSpPr>
        <p:grpSpPr>
          <a:xfrm>
            <a:off x="6510872" y="2184401"/>
            <a:ext cx="1744133" cy="903529"/>
            <a:chOff x="6358466" y="2184401"/>
            <a:chExt cx="1744133" cy="903529"/>
          </a:xfrm>
        </p:grpSpPr>
        <p:sp>
          <p:nvSpPr>
            <p:cNvPr id="187" name="Shape 187"/>
            <p:cNvSpPr/>
            <p:nvPr/>
          </p:nvSpPr>
          <p:spPr>
            <a:xfrm>
              <a:off x="6358466" y="2184401"/>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188" name="Shape 188"/>
            <p:cNvSpPr txBox="1"/>
            <p:nvPr/>
          </p:nvSpPr>
          <p:spPr>
            <a:xfrm>
              <a:off x="6889300" y="2810933"/>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grpSp>
          <p:nvGrpSpPr>
            <p:cNvPr id="189" name="Shape 189"/>
            <p:cNvGrpSpPr/>
            <p:nvPr/>
          </p:nvGrpSpPr>
          <p:grpSpPr>
            <a:xfrm>
              <a:off x="6430190" y="2221581"/>
              <a:ext cx="1613145" cy="568473"/>
              <a:chOff x="5490387" y="1527312"/>
              <a:chExt cx="1613145" cy="568473"/>
            </a:xfrm>
          </p:grpSpPr>
          <p:sp>
            <p:nvSpPr>
              <p:cNvPr id="190" name="Shape 190"/>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1" name="Shape 191"/>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2" name="Shape 192"/>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93" name="Shape 193"/>
            <p:cNvSpPr/>
            <p:nvPr/>
          </p:nvSpPr>
          <p:spPr>
            <a:xfrm>
              <a:off x="7807128" y="2565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94" name="Shape 194"/>
          <p:cNvGrpSpPr/>
          <p:nvPr/>
        </p:nvGrpSpPr>
        <p:grpSpPr>
          <a:xfrm>
            <a:off x="6510873" y="1176869"/>
            <a:ext cx="1744133" cy="903527"/>
            <a:chOff x="6358467" y="1176869"/>
            <a:chExt cx="1744133" cy="903527"/>
          </a:xfrm>
        </p:grpSpPr>
        <p:sp>
          <p:nvSpPr>
            <p:cNvPr id="195" name="Shape 195"/>
            <p:cNvSpPr/>
            <p:nvPr/>
          </p:nvSpPr>
          <p:spPr>
            <a:xfrm>
              <a:off x="6358467"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96" name="Shape 196"/>
            <p:cNvGrpSpPr/>
            <p:nvPr/>
          </p:nvGrpSpPr>
          <p:grpSpPr>
            <a:xfrm>
              <a:off x="6430190" y="1230979"/>
              <a:ext cx="1613145" cy="568473"/>
              <a:chOff x="5490387" y="1527312"/>
              <a:chExt cx="1613145" cy="568473"/>
            </a:xfrm>
          </p:grpSpPr>
          <p:sp>
            <p:nvSpPr>
              <p:cNvPr id="197" name="Shape 197"/>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8" name="Shape 198"/>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00"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sp>
          <p:nvSpPr>
            <p:cNvPr id="201"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202" name="Shape 202"/>
          <p:cNvGrpSpPr/>
          <p:nvPr/>
        </p:nvGrpSpPr>
        <p:grpSpPr>
          <a:xfrm>
            <a:off x="2912533" y="751943"/>
            <a:ext cx="3378200" cy="3087405"/>
            <a:chOff x="2912533" y="751943"/>
            <a:chExt cx="3378200" cy="3087405"/>
          </a:xfrm>
        </p:grpSpPr>
        <p:sp>
          <p:nvSpPr>
            <p:cNvPr id="203" name="Shape 203"/>
            <p:cNvSpPr/>
            <p:nvPr/>
          </p:nvSpPr>
          <p:spPr>
            <a:xfrm>
              <a:off x="2912533" y="751943"/>
              <a:ext cx="3378200" cy="308345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204" name="Shape 204"/>
            <p:cNvSpPr/>
            <p:nvPr/>
          </p:nvSpPr>
          <p:spPr>
            <a:xfrm>
              <a:off x="4626789"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 Log Aggregator</a:t>
              </a:r>
            </a:p>
          </p:txBody>
        </p:sp>
        <p:sp>
          <p:nvSpPr>
            <p:cNvPr id="205" name="Shape 205"/>
            <p:cNvSpPr/>
            <p:nvPr/>
          </p:nvSpPr>
          <p:spPr>
            <a:xfrm>
              <a:off x="4609855"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Login Server</a:t>
              </a:r>
            </a:p>
          </p:txBody>
        </p:sp>
        <p:sp>
          <p:nvSpPr>
            <p:cNvPr id="206" name="Shape 206"/>
            <p:cNvSpPr/>
            <p:nvPr/>
          </p:nvSpPr>
          <p:spPr>
            <a:xfrm>
              <a:off x="2967322" y="1123950"/>
              <a:ext cx="3263164" cy="272242"/>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Dynamic Router</a:t>
              </a:r>
            </a:p>
          </p:txBody>
        </p:sp>
        <p:sp>
          <p:nvSpPr>
            <p:cNvPr id="207" name="Shape 207"/>
            <p:cNvSpPr/>
            <p:nvPr/>
          </p:nvSpPr>
          <p:spPr>
            <a:xfrm>
              <a:off x="5923646" y="1161568"/>
              <a:ext cx="196613" cy="196612"/>
            </a:xfrm>
            <a:custGeom>
              <a:avLst/>
              <a:gdLst/>
              <a:ahLst/>
              <a:cxnLst/>
              <a:rect l="0" t="0" r="0" b="0"/>
              <a:pathLst>
                <a:path w="763984" h="763984" extrusionOk="0">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08" name="Shape 208"/>
            <p:cNvSpPr/>
            <p:nvPr/>
          </p:nvSpPr>
          <p:spPr>
            <a:xfrm>
              <a:off x="2967322" y="1428750"/>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Cloud Controller</a:t>
              </a:r>
            </a:p>
          </p:txBody>
        </p:sp>
        <p:sp>
          <p:nvSpPr>
            <p:cNvPr id="209" name="Shape 209"/>
            <p:cNvSpPr/>
            <p:nvPr/>
          </p:nvSpPr>
          <p:spPr>
            <a:xfrm>
              <a:off x="2967322"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UAA</a:t>
              </a:r>
            </a:p>
          </p:txBody>
        </p:sp>
        <p:sp>
          <p:nvSpPr>
            <p:cNvPr id="210" name="Shape 210"/>
            <p:cNvSpPr/>
            <p:nvPr/>
          </p:nvSpPr>
          <p:spPr>
            <a:xfrm>
              <a:off x="4613451" y="1428766"/>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Health Manager</a:t>
              </a:r>
            </a:p>
          </p:txBody>
        </p:sp>
        <p:sp>
          <p:nvSpPr>
            <p:cNvPr id="211" name="Shape 211"/>
            <p:cNvSpPr/>
            <p:nvPr/>
          </p:nvSpPr>
          <p:spPr>
            <a:xfrm>
              <a:off x="2971800" y="2038064"/>
              <a:ext cx="3264081" cy="965179"/>
            </a:xfrm>
            <a:prstGeom prst="roundRect">
              <a:avLst>
                <a:gd name="adj" fmla="val 2039"/>
              </a:avLst>
            </a:prstGeom>
            <a:solidFill>
              <a:srgbClr val="00685D"/>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 Pool</a:t>
              </a:r>
            </a:p>
          </p:txBody>
        </p:sp>
        <p:sp>
          <p:nvSpPr>
            <p:cNvPr id="212" name="Shape 212"/>
            <p:cNvSpPr/>
            <p:nvPr/>
          </p:nvSpPr>
          <p:spPr>
            <a:xfrm>
              <a:off x="2969422" y="3025879"/>
              <a:ext cx="3263164"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Messaging (NATS)</a:t>
              </a:r>
            </a:p>
          </p:txBody>
        </p:sp>
        <p:sp>
          <p:nvSpPr>
            <p:cNvPr id="213" name="Shape 213"/>
            <p:cNvSpPr/>
            <p:nvPr/>
          </p:nvSpPr>
          <p:spPr>
            <a:xfrm>
              <a:off x="3015526"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Apps</a:t>
              </a:r>
            </a:p>
          </p:txBody>
        </p:sp>
        <p:sp>
          <p:nvSpPr>
            <p:cNvPr id="214" name="Shape 214"/>
            <p:cNvSpPr/>
            <p:nvPr/>
          </p:nvSpPr>
          <p:spPr>
            <a:xfrm>
              <a:off x="4328410" y="144309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5" name="Shape 215"/>
            <p:cNvSpPr/>
            <p:nvPr/>
          </p:nvSpPr>
          <p:spPr>
            <a:xfrm>
              <a:off x="5937503" y="1473771"/>
              <a:ext cx="207167" cy="182785"/>
            </a:xfrm>
            <a:prstGeom prst="heart">
              <a:avLst/>
            </a:pr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6" name="Shape 216"/>
            <p:cNvSpPr/>
            <p:nvPr/>
          </p:nvSpPr>
          <p:spPr>
            <a:xfrm>
              <a:off x="4267535" y="1795083"/>
              <a:ext cx="273084" cy="138290"/>
            </a:xfrm>
            <a:custGeom>
              <a:avLst/>
              <a:gdLst/>
              <a:ahLst/>
              <a:cxnLst/>
              <a:rect l="0" t="0" r="0" b="0"/>
              <a:pathLst>
                <a:path w="2065579" h="1046012" extrusionOk="0">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7" name="Shape 217"/>
            <p:cNvSpPr/>
            <p:nvPr/>
          </p:nvSpPr>
          <p:spPr>
            <a:xfrm>
              <a:off x="4297385" y="2712899"/>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8" name="Shape 218"/>
            <p:cNvSpPr/>
            <p:nvPr/>
          </p:nvSpPr>
          <p:spPr>
            <a:xfrm rot="17292480">
              <a:off x="5993623" y="3423107"/>
              <a:ext cx="195563" cy="90305"/>
            </a:xfrm>
            <a:custGeom>
              <a:avLst/>
              <a:gdLst/>
              <a:ahLst/>
              <a:cxnLst/>
              <a:rect l="0" t="0" r="0" b="0"/>
              <a:pathLst>
                <a:path w="2885855" h="1482826" extrusionOk="0">
                  <a:moveTo>
                    <a:pt x="2140215" y="766679"/>
                  </a:moveTo>
                  <a:cubicBezTo>
                    <a:pt x="2143010" y="997711"/>
                    <a:pt x="1978653" y="1040977"/>
                    <a:pt x="1776064" y="1047182"/>
                  </a:cubicBezTo>
                  <a:cubicBezTo>
                    <a:pt x="1773599" y="1047903"/>
                    <a:pt x="1771112" y="1047932"/>
                    <a:pt x="1768617" y="1047932"/>
                  </a:cubicBezTo>
                  <a:lnTo>
                    <a:pt x="1757942" y="1047932"/>
                  </a:lnTo>
                  <a:cubicBezTo>
                    <a:pt x="1716337" y="1049492"/>
                    <a:pt x="1673297" y="1049186"/>
                    <a:pt x="1629921" y="1048839"/>
                  </a:cubicBezTo>
                  <a:lnTo>
                    <a:pt x="1623719" y="1047932"/>
                  </a:lnTo>
                  <a:lnTo>
                    <a:pt x="507385" y="1047932"/>
                  </a:lnTo>
                  <a:cubicBezTo>
                    <a:pt x="317887" y="1068350"/>
                    <a:pt x="446273" y="1225746"/>
                    <a:pt x="673725" y="1389082"/>
                  </a:cubicBezTo>
                  <a:cubicBezTo>
                    <a:pt x="919900" y="1565863"/>
                    <a:pt x="571734" y="1454340"/>
                    <a:pt x="413198" y="1365738"/>
                  </a:cubicBezTo>
                  <a:cubicBezTo>
                    <a:pt x="254661" y="1277137"/>
                    <a:pt x="45146" y="1122801"/>
                    <a:pt x="4184" y="777009"/>
                  </a:cubicBezTo>
                  <a:cubicBezTo>
                    <a:pt x="-27472" y="509784"/>
                    <a:pt x="124488" y="449381"/>
                    <a:pt x="324715" y="437280"/>
                  </a:cubicBezTo>
                  <a:cubicBezTo>
                    <a:pt x="336380" y="434371"/>
                    <a:pt x="348428" y="433658"/>
                    <a:pt x="360643" y="433658"/>
                  </a:cubicBezTo>
                  <a:lnTo>
                    <a:pt x="1641310" y="433658"/>
                  </a:lnTo>
                  <a:cubicBezTo>
                    <a:pt x="1818405" y="409653"/>
                    <a:pt x="1690492" y="254578"/>
                    <a:pt x="1466524" y="93744"/>
                  </a:cubicBezTo>
                  <a:cubicBezTo>
                    <a:pt x="1220349" y="-83037"/>
                    <a:pt x="1568515" y="28486"/>
                    <a:pt x="1727051" y="117088"/>
                  </a:cubicBezTo>
                  <a:cubicBezTo>
                    <a:pt x="1885588" y="205689"/>
                    <a:pt x="2095103" y="360025"/>
                    <a:pt x="2136066" y="705817"/>
                  </a:cubicBezTo>
                  <a:cubicBezTo>
                    <a:pt x="2138626" y="727429"/>
                    <a:pt x="2139985" y="747689"/>
                    <a:pt x="2140215" y="766679"/>
                  </a:cubicBezTo>
                  <a:close/>
                  <a:moveTo>
                    <a:pt x="2885855" y="742594"/>
                  </a:moveTo>
                  <a:cubicBezTo>
                    <a:pt x="2885855" y="911228"/>
                    <a:pt x="2749151" y="1047932"/>
                    <a:pt x="2580517" y="1047932"/>
                  </a:cubicBezTo>
                  <a:cubicBezTo>
                    <a:pt x="2411883" y="1047932"/>
                    <a:pt x="2275179" y="911228"/>
                    <a:pt x="2275179" y="742594"/>
                  </a:cubicBezTo>
                  <a:cubicBezTo>
                    <a:pt x="2275179" y="573960"/>
                    <a:pt x="2411883" y="437256"/>
                    <a:pt x="2580517" y="437256"/>
                  </a:cubicBezTo>
                  <a:cubicBezTo>
                    <a:pt x="2749151" y="437256"/>
                    <a:pt x="2885855" y="573960"/>
                    <a:pt x="2885855" y="742594"/>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9" name="Shape 219"/>
            <p:cNvSpPr/>
            <p:nvPr/>
          </p:nvSpPr>
          <p:spPr>
            <a:xfrm rot="11254553">
              <a:off x="5896979" y="3070410"/>
              <a:ext cx="249944" cy="220550"/>
            </a:xfrm>
            <a:custGeom>
              <a:avLst/>
              <a:gdLst/>
              <a:ahLst/>
              <a:cxnLst/>
              <a:rect l="0" t="0" r="0" b="0"/>
              <a:pathLst>
                <a:path w="977409" h="862463" extrusionOk="0">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0" name="Shape 220"/>
            <p:cNvSpPr/>
            <p:nvPr/>
          </p:nvSpPr>
          <p:spPr>
            <a:xfrm>
              <a:off x="5954092" y="2077514"/>
              <a:ext cx="192090" cy="189436"/>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1" name="Shape 221"/>
            <p:cNvSpPr/>
            <p:nvPr/>
          </p:nvSpPr>
          <p:spPr>
            <a:xfrm>
              <a:off x="2960136"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Metrics Collection</a:t>
              </a:r>
            </a:p>
          </p:txBody>
        </p:sp>
        <p:sp>
          <p:nvSpPr>
            <p:cNvPr id="222" name="Shape 222"/>
            <p:cNvSpPr/>
            <p:nvPr/>
          </p:nvSpPr>
          <p:spPr>
            <a:xfrm>
              <a:off x="4649594"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223" name="Shape 223"/>
            <p:cNvSpPr/>
            <p:nvPr/>
          </p:nvSpPr>
          <p:spPr>
            <a:xfrm>
              <a:off x="5931453" y="2712898"/>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4" name="Shape 224"/>
            <p:cNvSpPr/>
            <p:nvPr/>
          </p:nvSpPr>
          <p:spPr>
            <a:xfrm>
              <a:off x="5977467" y="1782331"/>
              <a:ext cx="149840" cy="183475"/>
            </a:xfrm>
            <a:custGeom>
              <a:avLst/>
              <a:gdLst/>
              <a:ahLst/>
              <a:cxnLst/>
              <a:rect l="0" t="0" r="0" b="0"/>
              <a:pathLst>
                <a:path w="990600" h="1265275" extrusionOk="0">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sp>
          <p:nvSpPr>
            <p:cNvPr id="225" name="Shape 225"/>
            <p:cNvSpPr/>
            <p:nvPr/>
          </p:nvSpPr>
          <p:spPr>
            <a:xfrm>
              <a:off x="2967323" y="822424"/>
              <a:ext cx="3263164" cy="272242"/>
            </a:xfrm>
            <a:prstGeom prst="roundRect">
              <a:avLst>
                <a:gd name="adj" fmla="val 17740"/>
              </a:avLst>
            </a:prstGeom>
            <a:solidFill>
              <a:srgbClr val="33928A"/>
            </a:solidFill>
            <a:ln w="12700" cap="flat">
              <a:solidFill>
                <a:schemeClr val="dk1"/>
              </a:solidFill>
              <a:prstDash val="dash"/>
              <a:round/>
              <a:headEnd type="none" w="med" len="med"/>
              <a:tailEnd type="none" w="med" len="med"/>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HA Proxy LB</a:t>
              </a:r>
            </a:p>
          </p:txBody>
        </p:sp>
        <p:sp>
          <p:nvSpPr>
            <p:cNvPr id="226" name="Shape 226"/>
            <p:cNvSpPr txBox="1"/>
            <p:nvPr/>
          </p:nvSpPr>
          <p:spPr>
            <a:xfrm>
              <a:off x="3986687" y="3562350"/>
              <a:ext cx="1253693"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Elastic Runtime</a:t>
              </a:r>
            </a:p>
          </p:txBody>
        </p:sp>
        <p:pic>
          <p:nvPicPr>
            <p:cNvPr id="227" name="Shape 227"/>
            <p:cNvPicPr preferRelativeResize="0"/>
            <p:nvPr/>
          </p:nvPicPr>
          <p:blipFill rotWithShape="1">
            <a:blip r:embed="rId7">
              <a:alphaModFix/>
            </a:blip>
            <a:srcRect/>
            <a:stretch/>
          </p:blipFill>
          <p:spPr>
            <a:xfrm>
              <a:off x="4302345" y="3354342"/>
              <a:ext cx="237065" cy="237065"/>
            </a:xfrm>
            <a:prstGeom prst="rect">
              <a:avLst/>
            </a:prstGeom>
            <a:noFill/>
            <a:ln>
              <a:noFill/>
            </a:ln>
          </p:spPr>
        </p:pic>
        <p:pic>
          <p:nvPicPr>
            <p:cNvPr id="228" name="Shape 228"/>
            <p:cNvPicPr preferRelativeResize="0"/>
            <p:nvPr/>
          </p:nvPicPr>
          <p:blipFill rotWithShape="1">
            <a:blip r:embed="rId8">
              <a:alphaModFix/>
            </a:blip>
            <a:srcRect/>
            <a:stretch/>
          </p:blipFill>
          <p:spPr>
            <a:xfrm>
              <a:off x="5884332" y="819150"/>
              <a:ext cx="279399" cy="279399"/>
            </a:xfrm>
            <a:prstGeom prst="rect">
              <a:avLst/>
            </a:prstGeom>
            <a:noFill/>
            <a:ln>
              <a:noFill/>
            </a:ln>
          </p:spPr>
        </p:pic>
      </p:grpSp>
      <p:sp>
        <p:nvSpPr>
          <p:cNvPr id="59" name="Rounded Rectangle 58"/>
          <p:cNvSpPr/>
          <p:nvPr/>
        </p:nvSpPr>
        <p:spPr bwMode="auto">
          <a:xfrm>
            <a:off x="3025182" y="2378739"/>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0" name="Rectangle 102"/>
          <p:cNvSpPr/>
          <p:nvPr/>
        </p:nvSpPr>
        <p:spPr>
          <a:xfrm>
            <a:off x="4314514" y="2408578"/>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1" name="Rounded Rectangle 60"/>
          <p:cNvSpPr/>
          <p:nvPr/>
        </p:nvSpPr>
        <p:spPr bwMode="auto">
          <a:xfrm>
            <a:off x="4649594" y="2383306"/>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2" name="Rectangle 102"/>
          <p:cNvSpPr/>
          <p:nvPr/>
        </p:nvSpPr>
        <p:spPr>
          <a:xfrm>
            <a:off x="5938926" y="2413145"/>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75966464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9" name="Shape 1089"/>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90" name="Shape 1090"/>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40</a:t>
            </a:fld>
            <a:endParaRPr sz="800">
              <a:solidFill>
                <a:srgbClr val="808080"/>
              </a:solidFill>
              <a:uFill>
                <a:solidFill>
                  <a:srgbClr val="808080"/>
                </a:solidFill>
              </a:uFill>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92" name="Shape 1092"/>
          <p:cNvSpPr/>
          <p:nvPr/>
        </p:nvSpPr>
        <p:spPr>
          <a:xfrm>
            <a:off x="244422" y="3306973"/>
            <a:ext cx="1673992" cy="318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rPr dirty="0">
                <a:solidFill>
                  <a:srgbClr val="FFFFFF"/>
                </a:solidFill>
              </a:rPr>
              <a:t>Operator Concerns</a:t>
            </a:r>
          </a:p>
        </p:txBody>
      </p:sp>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Tree>
    <p:extLst>
      <p:ext uri="{BB962C8B-B14F-4D97-AF65-F5344CB8AC3E}">
        <p14:creationId xmlns:p14="http://schemas.microsoft.com/office/powerpoint/2010/main" val="21054554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5" name="Shape 111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41</a:t>
            </a:fld>
            <a:endParaRPr sz="800">
              <a:solidFill>
                <a:srgbClr val="808080"/>
              </a:solidFill>
              <a:uFill>
                <a:solidFill>
                  <a:srgbClr val="808080"/>
                </a:solidFill>
              </a:uFill>
            </a:endParaRPr>
          </a:p>
        </p:txBody>
      </p:sp>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864435"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sz="1800">
                <a:solidFill>
                  <a:srgbClr val="FFFFFF"/>
                </a:solidFill>
                <a:uFill>
                  <a:solidFill>
                    <a:srgbClr val="4D4D4D"/>
                  </a:solidFill>
                </a:uFill>
              </a:rPr>
              <a:t>How do I know when to scale DEAs?</a:t>
            </a: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6956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42020"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What is the current load of my Cloud Controllers?</a:t>
            </a:r>
          </a:p>
        </p:txBody>
      </p:sp>
    </p:spTree>
    <p:extLst>
      <p:ext uri="{BB962C8B-B14F-4D97-AF65-F5344CB8AC3E}">
        <p14:creationId xmlns:p14="http://schemas.microsoft.com/office/powerpoint/2010/main" val="324965874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advAuto="0"/>
      <p:bldP spid="1121" grpId="0" animBg="1" advAuto="0"/>
      <p:bldP spid="1123"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5" name="Shape 112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42</a:t>
            </a:fld>
            <a:endParaRPr sz="800">
              <a:solidFill>
                <a:srgbClr val="808080"/>
              </a:solidFill>
              <a:uFill>
                <a:solidFill>
                  <a:srgbClr val="808080"/>
                </a:solidFill>
              </a:uFill>
            </a:endParaRPr>
          </a:p>
        </p:txBody>
      </p:sp>
      <p:sp>
        <p:nvSpPr>
          <p:cNvPr id="1126" name="Shape 112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sp>
        <p:nvSpPr>
          <p:cNvPr id="1128" name="Shape 1128"/>
          <p:cNvSpPr/>
          <p:nvPr/>
        </p:nvSpPr>
        <p:spPr>
          <a:xfrm>
            <a:off x="195505" y="1378480"/>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FFFFFF"/>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4475776" y="876789"/>
            <a:ext cx="3201197" cy="3658510"/>
          </a:xfrm>
          <a:prstGeom prst="rect">
            <a:avLst/>
          </a:prstGeom>
          <a:ln w="12700">
            <a:miter lim="400000"/>
          </a:ln>
        </p:spPr>
      </p:pic>
      <p:sp>
        <p:nvSpPr>
          <p:cNvPr id="1130" name="Shape 1130"/>
          <p:cNvSpPr/>
          <p:nvPr/>
        </p:nvSpPr>
        <p:spPr>
          <a:xfrm>
            <a:off x="195505" y="2435047"/>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DEAs</a:t>
            </a:r>
          </a:p>
        </p:txBody>
      </p:sp>
      <p:sp>
        <p:nvSpPr>
          <p:cNvPr id="1131" name="Shape 1131"/>
          <p:cNvSpPr/>
          <p:nvPr/>
        </p:nvSpPr>
        <p:spPr>
          <a:xfrm>
            <a:off x="195505" y="282866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195505" y="317052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195505" y="3532099"/>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195505" y="3936256"/>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NATS, UAA, Login Server, …</a:t>
            </a:r>
          </a:p>
        </p:txBody>
      </p:sp>
    </p:spTree>
    <p:extLst>
      <p:ext uri="{BB962C8B-B14F-4D97-AF65-F5344CB8AC3E}">
        <p14:creationId xmlns:p14="http://schemas.microsoft.com/office/powerpoint/2010/main" val="223926077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4" name="CF_Logo_Square_White_HighRes.png"/>
          <p:cNvPicPr/>
          <p:nvPr/>
        </p:nvPicPr>
        <p:blipFill>
          <a:blip r:embed="rId2">
            <a:alphaModFix amt="88458"/>
            <a:extLst/>
          </a:blip>
          <a:stretch>
            <a:fillRect/>
          </a:stretch>
        </p:blipFill>
        <p:spPr>
          <a:xfrm>
            <a:off x="7485194" y="950374"/>
            <a:ext cx="1142090" cy="1137528"/>
          </a:xfrm>
          <a:prstGeom prst="rect">
            <a:avLst/>
          </a:prstGeom>
          <a:ln w="12700">
            <a:miter lim="400000"/>
          </a:ln>
          <a:effectLst>
            <a:outerShdw blurRad="177800" dist="25400" dir="5400000" rotWithShape="0">
              <a:srgbClr val="FFFFFF">
                <a:alpha val="77870"/>
              </a:srgbClr>
            </a:outerShdw>
          </a:effectLst>
        </p:spPr>
      </p:pic>
      <p:sp>
        <p:nvSpPr>
          <p:cNvPr id="1155" name="Shape 115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43</a:t>
            </a:fld>
            <a:endParaRPr sz="800">
              <a:solidFill>
                <a:srgbClr val="808080"/>
              </a:solidFill>
              <a:uFill>
                <a:solidFill>
                  <a:srgbClr val="808080"/>
                </a:solidFill>
              </a:uFill>
            </a:endParaRPr>
          </a:p>
        </p:txBody>
      </p:sp>
      <p:sp>
        <p:nvSpPr>
          <p:cNvPr id="1156" name="Shape 115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blip>
          <a:stretch>
            <a:fillRect/>
          </a:stretch>
        </p:blipFill>
        <p:spPr>
          <a:xfrm>
            <a:off x="4953103" y="2149995"/>
            <a:ext cx="3644796" cy="2140595"/>
          </a:xfrm>
          <a:prstGeom prst="rect">
            <a:avLst/>
          </a:prstGeom>
          <a:ln w="12700">
            <a:miter lim="400000"/>
          </a:ln>
        </p:spPr>
      </p:pic>
      <p:sp>
        <p:nvSpPr>
          <p:cNvPr id="1169" name="Shape 1169"/>
          <p:cNvSpPr/>
          <p:nvPr/>
        </p:nvSpPr>
        <p:spPr>
          <a:xfrm>
            <a:off x="5667404" y="2708839"/>
            <a:ext cx="1108097" cy="5114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9050">
            <a:solidFill>
              <a:srgbClr val="535353"/>
            </a:solidFill>
            <a:tailEnd type="triangle"/>
          </a:ln>
        </p:spPr>
        <p:txBody>
          <a:bodyPr/>
          <a:lstStyle/>
          <a:p>
            <a:pPr lvl="0"/>
            <a:endParaRPr/>
          </a:p>
        </p:txBody>
      </p:sp>
      <p:sp>
        <p:nvSpPr>
          <p:cNvPr id="1160" name="Shape 1160"/>
          <p:cNvSpPr/>
          <p:nvPr/>
        </p:nvSpPr>
        <p:spPr>
          <a:xfrm flipH="1">
            <a:off x="3962201" y="2785188"/>
            <a:ext cx="880733" cy="283833"/>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1" name="Shape 1161"/>
          <p:cNvSpPr/>
          <p:nvPr/>
        </p:nvSpPr>
        <p:spPr>
          <a:xfrm flipH="1">
            <a:off x="3962201" y="3289663"/>
            <a:ext cx="884628" cy="1"/>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2" name="Shape 1162"/>
          <p:cNvSpPr/>
          <p:nvPr/>
        </p:nvSpPr>
        <p:spPr>
          <a:xfrm flipH="1" flipV="1">
            <a:off x="3961547" y="3511929"/>
            <a:ext cx="881825" cy="355542"/>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381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Tree>
    <p:extLst>
      <p:ext uri="{BB962C8B-B14F-4D97-AF65-F5344CB8AC3E}">
        <p14:creationId xmlns:p14="http://schemas.microsoft.com/office/powerpoint/2010/main" val="405676226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1" name="Shape 1171"/>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172" name="Shape 117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44</a:t>
            </a:fld>
            <a:endParaRPr sz="800">
              <a:solidFill>
                <a:srgbClr val="808080"/>
              </a:solidFill>
              <a:uFill>
                <a:solidFill>
                  <a:srgbClr val="808080"/>
                </a:solidFill>
              </a:uFill>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174" name="Shape 1174"/>
          <p:cNvSpPr/>
          <p:nvPr/>
        </p:nvSpPr>
        <p:spPr>
          <a:xfrm>
            <a:off x="244422" y="3306973"/>
            <a:ext cx="1673992" cy="318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rPr dirty="0">
                <a:solidFill>
                  <a:srgbClr val="FFFFFF"/>
                </a:solidFill>
              </a:rPr>
              <a:t>Operator Concerns</a:t>
            </a:r>
          </a:p>
        </p:txBody>
      </p:sp>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Tree>
    <p:extLst>
      <p:ext uri="{BB962C8B-B14F-4D97-AF65-F5344CB8AC3E}">
        <p14:creationId xmlns:p14="http://schemas.microsoft.com/office/powerpoint/2010/main" val="15064939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0" animBg="1" advAuto="0"/>
      <p:bldP spid="1197"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9" name="Shape 119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45</a:t>
            </a:fld>
            <a:endParaRPr sz="800">
              <a:solidFill>
                <a:srgbClr val="808080"/>
              </a:solidFill>
              <a:uFill>
                <a:solidFill>
                  <a:srgbClr val="808080"/>
                </a:solidFill>
              </a:uFill>
            </a:endParaRPr>
          </a:p>
        </p:txBody>
      </p:sp>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FFFFFF"/>
                </a:solidFill>
              </a:rPr>
              <a:t> Application Instance</a:t>
            </a:r>
          </a:p>
          <a:p>
            <a:pPr lvl="0" defTabSz="457200">
              <a:lnSpc>
                <a:spcPct val="200000"/>
              </a:lnSpc>
              <a:defRPr>
                <a:solidFill>
                  <a:srgbClr val="000000"/>
                </a:solidFill>
                <a:uFillTx/>
              </a:defRPr>
            </a:pPr>
            <a:r>
              <a:rPr sz="2400">
                <a:solidFill>
                  <a:srgbClr val="FFFFFF"/>
                </a:solidFill>
              </a:rPr>
              <a:t> Platform Processes</a:t>
            </a:r>
          </a:p>
          <a:p>
            <a:pPr lvl="0" defTabSz="457200">
              <a:lnSpc>
                <a:spcPct val="200000"/>
              </a:lnSpc>
              <a:defRPr>
                <a:solidFill>
                  <a:srgbClr val="000000"/>
                </a:solidFill>
                <a:uFillTx/>
              </a:defRPr>
            </a:pPr>
            <a:r>
              <a:rPr sz="2400">
                <a:solidFill>
                  <a:srgbClr val="FFFFFF"/>
                </a:solidFill>
              </a:rPr>
              <a:t> Platform VMs</a:t>
            </a:r>
          </a:p>
          <a:p>
            <a:pPr lvl="0" defTabSz="457200">
              <a:lnSpc>
                <a:spcPct val="200000"/>
              </a:lnSpc>
              <a:defRPr>
                <a:solidFill>
                  <a:srgbClr val="000000"/>
                </a:solidFill>
                <a:uFillTx/>
              </a:defRPr>
            </a:pPr>
            <a:r>
              <a:rPr sz="240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ounded Rectangle 6"/>
          <p:cNvSpPr/>
          <p:nvPr/>
        </p:nvSpPr>
        <p:spPr>
          <a:xfrm>
            <a:off x="1637752" y="971550"/>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96" name="Rounded Rectangle 95"/>
          <p:cNvSpPr/>
          <p:nvPr/>
        </p:nvSpPr>
        <p:spPr bwMode="auto">
          <a:xfrm rot="16200000">
            <a:off x="214099"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5" name="Title 1"/>
          <p:cNvSpPr>
            <a:spLocks noGrp="1"/>
          </p:cNvSpPr>
          <p:nvPr>
            <p:ph type="title"/>
          </p:nvPr>
        </p:nvSpPr>
        <p:spPr>
          <a:xfrm>
            <a:off x="366717" y="325440"/>
            <a:ext cx="8410575" cy="460375"/>
          </a:xfrm>
        </p:spPr>
        <p:txBody>
          <a:bodyPr/>
          <a:lstStyle/>
          <a:p>
            <a:r>
              <a:rPr lang="en-US" sz="2800" dirty="0">
                <a:solidFill>
                  <a:srgbClr val="29756E"/>
                </a:solidFill>
                <a:uFill>
                  <a:solidFill>
                    <a:srgbClr val="2C95DD"/>
                  </a:solidFill>
                </a:uFill>
              </a:rPr>
              <a:t>App Instance HA</a:t>
            </a:r>
            <a:endParaRPr lang="en-US" sz="2800" i="1" dirty="0">
              <a:solidFill>
                <a:srgbClr val="006661"/>
              </a:solidFill>
            </a:endParaRPr>
          </a:p>
        </p:txBody>
      </p:sp>
      <p:sp>
        <p:nvSpPr>
          <p:cNvPr id="10" name="Rounded Rectangle 9"/>
          <p:cNvSpPr>
            <a:spLocks noChangeArrowheads="1"/>
          </p:cNvSpPr>
          <p:nvPr/>
        </p:nvSpPr>
        <p:spPr bwMode="auto">
          <a:xfrm>
            <a:off x="2286000" y="1538734"/>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12" name="Oval 194"/>
          <p:cNvSpPr/>
          <p:nvPr/>
        </p:nvSpPr>
        <p:spPr>
          <a:xfrm>
            <a:off x="2349509" y="165273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2" name="Group 12"/>
          <p:cNvGrpSpPr/>
          <p:nvPr/>
        </p:nvGrpSpPr>
        <p:grpSpPr>
          <a:xfrm>
            <a:off x="4038600" y="1538734"/>
            <a:ext cx="1533402" cy="443726"/>
            <a:chOff x="5181600" y="2326964"/>
            <a:chExt cx="1533402" cy="443726"/>
          </a:xfrm>
        </p:grpSpPr>
        <p:sp>
          <p:nvSpPr>
            <p:cNvPr id="14" name="Rounded Rectangle 13"/>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5"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6" name="Rounded Rectangle 15"/>
          <p:cNvSpPr>
            <a:spLocks noChangeArrowheads="1"/>
          </p:cNvSpPr>
          <p:nvPr/>
        </p:nvSpPr>
        <p:spPr bwMode="auto">
          <a:xfrm>
            <a:off x="6685883" y="153873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Health Manager</a:t>
            </a:r>
            <a:endParaRPr lang="en-US" sz="1200" b="1" dirty="0">
              <a:solidFill>
                <a:srgbClr val="FFFFFF"/>
              </a:solidFill>
              <a:latin typeface="Arial"/>
            </a:endParaRPr>
          </a:p>
        </p:txBody>
      </p:sp>
      <p:sp>
        <p:nvSpPr>
          <p:cNvPr id="17" name="Heart 16"/>
          <p:cNvSpPr/>
          <p:nvPr/>
        </p:nvSpPr>
        <p:spPr>
          <a:xfrm>
            <a:off x="6739351" y="1670717"/>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3" name="Group 17"/>
          <p:cNvGrpSpPr/>
          <p:nvPr/>
        </p:nvGrpSpPr>
        <p:grpSpPr>
          <a:xfrm>
            <a:off x="7436578" y="1093417"/>
            <a:ext cx="979755" cy="416992"/>
            <a:chOff x="6586863" y="1121740"/>
            <a:chExt cx="979755" cy="416992"/>
          </a:xfrm>
        </p:grpSpPr>
        <p:sp>
          <p:nvSpPr>
            <p:cNvPr id="19" name="Rounded Rectangle 67"/>
            <p:cNvSpPr/>
            <p:nvPr/>
          </p:nvSpPr>
          <p:spPr>
            <a:xfrm>
              <a:off x="6937291" y="1121740"/>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0" name="TextBox 19"/>
            <p:cNvSpPr txBox="1"/>
            <p:nvPr/>
          </p:nvSpPr>
          <p:spPr>
            <a:xfrm>
              <a:off x="6586863" y="1284816"/>
              <a:ext cx="97975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grpSp>
      <p:grpSp>
        <p:nvGrpSpPr>
          <p:cNvPr id="4" name="Group 20"/>
          <p:cNvGrpSpPr/>
          <p:nvPr/>
        </p:nvGrpSpPr>
        <p:grpSpPr>
          <a:xfrm>
            <a:off x="6489402" y="1093417"/>
            <a:ext cx="1045309" cy="416992"/>
            <a:chOff x="5639687" y="1121740"/>
            <a:chExt cx="1045309" cy="416992"/>
          </a:xfrm>
        </p:grpSpPr>
        <p:sp>
          <p:nvSpPr>
            <p:cNvPr id="22"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23" name="TextBox 22"/>
            <p:cNvSpPr txBox="1"/>
            <p:nvPr/>
          </p:nvSpPr>
          <p:spPr>
            <a:xfrm>
              <a:off x="5639687" y="1284816"/>
              <a:ext cx="1045309"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24" name="Rounded Rectangle 23"/>
          <p:cNvSpPr>
            <a:spLocks noChangeArrowheads="1"/>
          </p:cNvSpPr>
          <p:nvPr/>
        </p:nvSpPr>
        <p:spPr bwMode="auto">
          <a:xfrm>
            <a:off x="4038600" y="2305111"/>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Messaging</a:t>
            </a:r>
            <a:br>
              <a:rPr lang="en-US" sz="1200" b="1" dirty="0" smtClean="0">
                <a:solidFill>
                  <a:srgbClr val="FFFFFF"/>
                </a:solidFill>
                <a:latin typeface="Arial"/>
              </a:rPr>
            </a:br>
            <a:r>
              <a:rPr lang="en-US" sz="1200" b="1" dirty="0" smtClean="0">
                <a:solidFill>
                  <a:srgbClr val="FFFFFF"/>
                </a:solidFill>
                <a:latin typeface="Arial"/>
              </a:rPr>
              <a:t>(NATS)</a:t>
            </a:r>
            <a:endParaRPr lang="en-US" sz="1200" b="1" dirty="0">
              <a:solidFill>
                <a:srgbClr val="FFFFFF"/>
              </a:solidFill>
              <a:latin typeface="Arial"/>
            </a:endParaRPr>
          </a:p>
        </p:txBody>
      </p:sp>
      <p:sp>
        <p:nvSpPr>
          <p:cNvPr id="25" name="Teardrop 133"/>
          <p:cNvSpPr/>
          <p:nvPr/>
        </p:nvSpPr>
        <p:spPr>
          <a:xfrm rot="11254553">
            <a:off x="4094833" y="2426122"/>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8" name="Group 25"/>
          <p:cNvGrpSpPr/>
          <p:nvPr/>
        </p:nvGrpSpPr>
        <p:grpSpPr>
          <a:xfrm>
            <a:off x="3057295" y="3441842"/>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9" name="Group 28"/>
          <p:cNvGrpSpPr/>
          <p:nvPr/>
        </p:nvGrpSpPr>
        <p:grpSpPr>
          <a:xfrm>
            <a:off x="4249009" y="3441842"/>
            <a:ext cx="1099435" cy="781049"/>
            <a:chOff x="5412945" y="3105151"/>
            <a:chExt cx="1099435" cy="781049"/>
          </a:xfrm>
        </p:grpSpPr>
        <p:sp>
          <p:nvSpPr>
            <p:cNvPr id="30" name="Rounded Rectangle 29"/>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31"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3" name="Group 31"/>
          <p:cNvGrpSpPr/>
          <p:nvPr/>
        </p:nvGrpSpPr>
        <p:grpSpPr>
          <a:xfrm>
            <a:off x="5440723" y="3441842"/>
            <a:ext cx="1099435" cy="781049"/>
            <a:chOff x="5412945" y="3105151"/>
            <a:chExt cx="1099435" cy="781049"/>
          </a:xfrm>
        </p:grpSpPr>
        <p:sp>
          <p:nvSpPr>
            <p:cNvPr id="33" name="Rounded Rectangle 3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3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50" name="Straight Connector 49"/>
          <p:cNvCxnSpPr>
            <a:stCxn id="10" idx="3"/>
            <a:endCxn id="14" idx="1"/>
          </p:cNvCxnSpPr>
          <p:nvPr/>
        </p:nvCxnSpPr>
        <p:spPr>
          <a:xfrm>
            <a:off x="3819402" y="176059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7" idx="0"/>
          </p:cNvCxnSpPr>
          <p:nvPr/>
        </p:nvCxnSpPr>
        <p:spPr>
          <a:xfrm flipV="1">
            <a:off x="3607009" y="2748837"/>
            <a:ext cx="440882"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ardrop 59"/>
          <p:cNvSpPr/>
          <p:nvPr/>
        </p:nvSpPr>
        <p:spPr>
          <a:xfrm rot="18900000">
            <a:off x="3542288" y="39613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ectangle 41"/>
          <p:cNvSpPr/>
          <p:nvPr/>
        </p:nvSpPr>
        <p:spPr>
          <a:xfrm rot="5400000">
            <a:off x="3427174" y="3511510"/>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2"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18" name="Group 65"/>
          <p:cNvGrpSpPr/>
          <p:nvPr/>
        </p:nvGrpSpPr>
        <p:grpSpPr>
          <a:xfrm>
            <a:off x="4322936" y="3809543"/>
            <a:ext cx="1000038" cy="382603"/>
            <a:chOff x="3551645" y="3809541"/>
            <a:chExt cx="1000038" cy="382603"/>
          </a:xfrm>
        </p:grpSpPr>
        <p:sp>
          <p:nvSpPr>
            <p:cNvPr id="63" name="Teardrop 62"/>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4"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5"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69" name="Straight Arrow Connector 68"/>
          <p:cNvCxnSpPr>
            <a:stCxn id="30" idx="0"/>
            <a:endCxn id="24" idx="2"/>
          </p:cNvCxnSpPr>
          <p:nvPr/>
        </p:nvCxnSpPr>
        <p:spPr>
          <a:xfrm flipV="1">
            <a:off x="4798723" y="2748837"/>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3" idx="0"/>
          </p:cNvCxnSpPr>
          <p:nvPr/>
        </p:nvCxnSpPr>
        <p:spPr>
          <a:xfrm flipH="1" flipV="1">
            <a:off x="5572006" y="2748837"/>
            <a:ext cx="418435"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Curved Connector 74"/>
          <p:cNvCxnSpPr>
            <a:endCxn id="16" idx="2"/>
          </p:cNvCxnSpPr>
          <p:nvPr/>
        </p:nvCxnSpPr>
        <p:spPr>
          <a:xfrm flipV="1">
            <a:off x="5572002" y="1982458"/>
            <a:ext cx="1880582" cy="428826"/>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5572006" y="1642751"/>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5572006" y="1900018"/>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4" idx="3"/>
            <a:endCxn id="16" idx="1"/>
          </p:cNvCxnSpPr>
          <p:nvPr/>
        </p:nvCxnSpPr>
        <p:spPr>
          <a:xfrm>
            <a:off x="5572006" y="1760595"/>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4" idx="2"/>
            <a:endCxn id="24" idx="0"/>
          </p:cNvCxnSpPr>
          <p:nvPr/>
        </p:nvCxnSpPr>
        <p:spPr>
          <a:xfrm>
            <a:off x="4805301" y="1982460"/>
            <a:ext cx="0" cy="3226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Curved Connector 85"/>
          <p:cNvCxnSpPr>
            <a:stCxn id="24" idx="3"/>
          </p:cNvCxnSpPr>
          <p:nvPr/>
        </p:nvCxnSpPr>
        <p:spPr>
          <a:xfrm>
            <a:off x="5572002" y="2526972"/>
            <a:ext cx="752598" cy="914868"/>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Teardrop 88"/>
          <p:cNvSpPr/>
          <p:nvPr/>
        </p:nvSpPr>
        <p:spPr>
          <a:xfrm rot="18900000">
            <a:off x="3539931" y="172037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11" name="Teardrop 10"/>
          <p:cNvSpPr/>
          <p:nvPr/>
        </p:nvSpPr>
        <p:spPr>
          <a:xfrm rot="18900000">
            <a:off x="3536896" y="172037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83" name="Rectangle 41"/>
          <p:cNvSpPr/>
          <p:nvPr/>
        </p:nvSpPr>
        <p:spPr>
          <a:xfrm rot="5400000">
            <a:off x="5799138" y="3511850"/>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0" name="Rounded Rectangle 9"/>
          <p:cNvSpPr/>
          <p:nvPr/>
        </p:nvSpPr>
        <p:spPr>
          <a:xfrm>
            <a:off x="6318333" y="3883522"/>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93" name="Straight Arrow Connector 92"/>
          <p:cNvCxnSpPr/>
          <p:nvPr/>
        </p:nvCxnSpPr>
        <p:spPr>
          <a:xfrm flipH="1" flipV="1">
            <a:off x="5362788" y="2748837"/>
            <a:ext cx="418435"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24" idx="1"/>
          </p:cNvCxnSpPr>
          <p:nvPr/>
        </p:nvCxnSpPr>
        <p:spPr>
          <a:xfrm flipH="1">
            <a:off x="1962150" y="2526972"/>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pic>
        <p:nvPicPr>
          <p:cNvPr id="54"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6"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77413185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down)">
                                      <p:cBhvr>
                                        <p:cTn id="12" dur="500"/>
                                        <p:tgtEl>
                                          <p:spTgt spid="55"/>
                                        </p:tgtEl>
                                      </p:cBhvr>
                                    </p:animEffect>
                                  </p:childTnLst>
                                </p:cTn>
                              </p:par>
                            </p:childTnLst>
                          </p:cTn>
                        </p:par>
                        <p:par>
                          <p:cTn id="13" fill="hold">
                            <p:stCondLst>
                              <p:cond delay="500"/>
                            </p:stCondLst>
                            <p:childTnLst>
                              <p:par>
                                <p:cTn id="14" presetID="22" presetClass="entr" presetSubtype="4" fill="hold" nodeType="afterEffect">
                                  <p:stCondLst>
                                    <p:cond delay="50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down)">
                                      <p:cBhvr>
                                        <p:cTn id="20" dur="500"/>
                                        <p:tgtEl>
                                          <p:spTgt spid="7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left)">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right)">
                                      <p:cBhvr>
                                        <p:cTn id="35" dur="500"/>
                                        <p:tgtEl>
                                          <p:spTgt spid="77"/>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left)">
                                      <p:cBhvr>
                                        <p:cTn id="39" dur="500"/>
                                        <p:tgtEl>
                                          <p:spTgt spid="80"/>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wipe(right)">
                                      <p:cBhvr>
                                        <p:cTn id="48" dur="500"/>
                                        <p:tgtEl>
                                          <p:spTgt spid="7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wipe(up)">
                                      <p:cBhvr>
                                        <p:cTn id="53" dur="500"/>
                                        <p:tgtEl>
                                          <p:spTgt spid="8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wipe(up)">
                                      <p:cBhvr>
                                        <p:cTn id="58" dur="500"/>
                                        <p:tgtEl>
                                          <p:spTgt spid="86"/>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childTnLst>
                          </p:cTn>
                        </p:par>
                        <p:par>
                          <p:cTn id="63" fill="hold">
                            <p:stCondLst>
                              <p:cond delay="1000"/>
                            </p:stCondLst>
                            <p:childTnLst>
                              <p:par>
                                <p:cTn id="64" presetID="42" presetClass="path" presetSubtype="0" accel="50000" decel="50000" fill="hold" grpId="0" nodeType="afterEffect">
                                  <p:stCondLst>
                                    <p:cond delay="0"/>
                                  </p:stCondLst>
                                  <p:childTnLst>
                                    <p:animMotion origin="layout" path="M 3.88889E-6 -2.71605E-6 L 0.26354 0.42778 " pathEditMode="relative" rAng="0" ptsTypes="AA">
                                      <p:cBhvr>
                                        <p:cTn id="65" dur="2000" fill="hold"/>
                                        <p:tgtEl>
                                          <p:spTgt spid="11"/>
                                        </p:tgtEl>
                                        <p:attrNameLst>
                                          <p:attrName>ppt_x</p:attrName>
                                          <p:attrName>ppt_y</p:attrName>
                                        </p:attrNameLst>
                                      </p:cBhvr>
                                      <p:rCtr x="13177" y="21389"/>
                                    </p:animMotion>
                                  </p:childTnLst>
                                </p:cTn>
                              </p:par>
                            </p:childTnLst>
                          </p:cTn>
                        </p:par>
                        <p:par>
                          <p:cTn id="66" fill="hold">
                            <p:stCondLst>
                              <p:cond delay="3000"/>
                            </p:stCondLst>
                            <p:childTnLst>
                              <p:par>
                                <p:cTn id="67" presetID="16" presetClass="entr" presetSubtype="21" fill="hold" grpId="0" nodeType="after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barn(inVertical)">
                                      <p:cBhvr>
                                        <p:cTn id="69" dur="500"/>
                                        <p:tgtEl>
                                          <p:spTgt spid="90"/>
                                        </p:tgtEl>
                                      </p:cBhvr>
                                    </p:animEffect>
                                  </p:childTnLst>
                                </p:cTn>
                              </p:par>
                            </p:childTnLst>
                          </p:cTn>
                        </p:par>
                        <p:par>
                          <p:cTn id="70" fill="hold">
                            <p:stCondLst>
                              <p:cond delay="3500"/>
                            </p:stCondLst>
                            <p:childTnLst>
                              <p:par>
                                <p:cTn id="71" presetID="22" presetClass="entr" presetSubtype="4" fill="hold" nodeType="after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wipe(down)">
                                      <p:cBhvr>
                                        <p:cTn id="73" dur="500"/>
                                        <p:tgtEl>
                                          <p:spTgt spid="93"/>
                                        </p:tgtEl>
                                      </p:cBhvr>
                                    </p:animEffect>
                                  </p:childTnLst>
                                </p:cTn>
                              </p:par>
                            </p:childTnLst>
                          </p:cTn>
                        </p:par>
                        <p:par>
                          <p:cTn id="74" fill="hold">
                            <p:stCondLst>
                              <p:cond delay="4000"/>
                            </p:stCondLst>
                            <p:childTnLst>
                              <p:par>
                                <p:cTn id="75" presetID="22" presetClass="entr" presetSubtype="2" fill="hold" nodeType="afterEffect">
                                  <p:stCondLst>
                                    <p:cond delay="0"/>
                                  </p:stCondLst>
                                  <p:childTnLst>
                                    <p:set>
                                      <p:cBhvr>
                                        <p:cTn id="76" dur="1" fill="hold">
                                          <p:stCondLst>
                                            <p:cond delay="0"/>
                                          </p:stCondLst>
                                        </p:cTn>
                                        <p:tgtEl>
                                          <p:spTgt spid="95"/>
                                        </p:tgtEl>
                                        <p:attrNameLst>
                                          <p:attrName>style.visibility</p:attrName>
                                        </p:attrNameLst>
                                      </p:cBhvr>
                                      <p:to>
                                        <p:strVal val="visible"/>
                                      </p:to>
                                    </p:set>
                                    <p:animEffect transition="in" filter="wipe(right)">
                                      <p:cBhvr>
                                        <p:cTn id="7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3" grpId="0" animBg="1"/>
      <p:bldP spid="90"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71" name="Shape 1271"/>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272" name="Shape 127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47</a:t>
            </a:fld>
            <a:endParaRPr sz="800">
              <a:solidFill>
                <a:srgbClr val="808080"/>
              </a:solidFill>
              <a:uFill>
                <a:solidFill>
                  <a:srgbClr val="808080"/>
                </a:solidFill>
              </a:uFill>
            </a:endParaRPr>
          </a:p>
        </p:txBody>
      </p:sp>
      <p:sp>
        <p:nvSpPr>
          <p:cNvPr id="1273" name="Shape 127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274" name="Shape 1274"/>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275" name="Shape 1275"/>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6" name="Shape 1276"/>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7" name="Shape 1277"/>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278" name="Shape 1278"/>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79" name="Shape 1279"/>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280" name="Shape 1280"/>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281"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282" name="Shape 1282"/>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283" name="Shape 1283"/>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284" name="Shape 1284"/>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5" name="Shape 1285"/>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286"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287" name="Shape 1287"/>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88" name="Shape 1288"/>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9" name="Shape 1289"/>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290"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291" name="Shape 1291"/>
          <p:cNvSpPr/>
          <p:nvPr/>
        </p:nvSpPr>
        <p:spPr>
          <a:xfrm>
            <a:off x="6787493" y="3738723"/>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sp>
        <p:nvSpPr>
          <p:cNvPr id="1292" name="Shape 1292"/>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93" name="Shape 1293"/>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grpSp>
        <p:nvGrpSpPr>
          <p:cNvPr id="1297" name="Group 1297"/>
          <p:cNvGrpSpPr/>
          <p:nvPr/>
        </p:nvGrpSpPr>
        <p:grpSpPr>
          <a:xfrm>
            <a:off x="5668000" y="3665679"/>
            <a:ext cx="2199589" cy="682399"/>
            <a:chOff x="0" y="0"/>
            <a:chExt cx="2199587" cy="682397"/>
          </a:xfrm>
        </p:grpSpPr>
        <p:sp>
          <p:nvSpPr>
            <p:cNvPr id="1294" name="Shape 1294"/>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295" name="Shape 1295"/>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296"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298" name="Shape 1298"/>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299"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300" name="Shape 130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0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302" name="Shape 1302"/>
          <p:cNvSpPr/>
          <p:nvPr/>
        </p:nvSpPr>
        <p:spPr>
          <a:xfrm>
            <a:off x="5524853" y="3975716"/>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pic>
        <p:nvPicPr>
          <p:cNvPr id="1303" name="Picture 1302"/>
          <p:cNvPicPr/>
          <p:nvPr/>
        </p:nvPicPr>
        <p:blipFill>
          <a:blip r:embed="rId6">
            <a:extLst/>
          </a:blip>
          <a:stretch>
            <a:fillRect/>
          </a:stretch>
        </p:blipFill>
        <p:spPr>
          <a:xfrm>
            <a:off x="6223375" y="3218802"/>
            <a:ext cx="1014461" cy="343576"/>
          </a:xfrm>
          <a:prstGeom prst="rect">
            <a:avLst/>
          </a:prstGeom>
        </p:spPr>
      </p:pic>
      <p:pic>
        <p:nvPicPr>
          <p:cNvPr id="1305" name="Picture 1304"/>
          <p:cNvPicPr/>
          <p:nvPr/>
        </p:nvPicPr>
        <p:blipFill>
          <a:blip r:embed="rId6">
            <a:extLst/>
          </a:blip>
          <a:stretch>
            <a:fillRect/>
          </a:stretch>
        </p:blipFill>
        <p:spPr>
          <a:xfrm>
            <a:off x="6167431" y="2454060"/>
            <a:ext cx="1014462" cy="343575"/>
          </a:xfrm>
          <a:prstGeom prst="rect">
            <a:avLst/>
          </a:prstGeom>
        </p:spPr>
      </p:pic>
      <p:sp>
        <p:nvSpPr>
          <p:cNvPr id="1307" name="Shape 130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08" name="Shape 130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12" name="Group 1312"/>
          <p:cNvGrpSpPr/>
          <p:nvPr/>
        </p:nvGrpSpPr>
        <p:grpSpPr>
          <a:xfrm>
            <a:off x="6214271" y="3949199"/>
            <a:ext cx="1023565" cy="343576"/>
            <a:chOff x="0" y="-34502"/>
            <a:chExt cx="1023564" cy="343574"/>
          </a:xfrm>
        </p:grpSpPr>
        <p:pic>
          <p:nvPicPr>
            <p:cNvPr id="1309" name="Picture 1308"/>
            <p:cNvPicPr/>
            <p:nvPr/>
          </p:nvPicPr>
          <p:blipFill>
            <a:blip r:embed="rId6">
              <a:extLst/>
            </a:blip>
            <a:stretch>
              <a:fillRect/>
            </a:stretch>
          </p:blipFill>
          <p:spPr>
            <a:xfrm>
              <a:off x="9103" y="-34503"/>
              <a:ext cx="1014462" cy="343576"/>
            </a:xfrm>
            <a:prstGeom prst="rect">
              <a:avLst/>
            </a:prstGeom>
            <a:effectLst/>
          </p:spPr>
        </p:pic>
        <p:sp>
          <p:nvSpPr>
            <p:cNvPr id="1311" name="Shape 1311"/>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sp>
        <p:nvSpPr>
          <p:cNvPr id="1313" name="Shape 1313"/>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4" name="Shape 1314"/>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5" name="Shape 1315"/>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319" name="Group 1319"/>
          <p:cNvGrpSpPr/>
          <p:nvPr/>
        </p:nvGrpSpPr>
        <p:grpSpPr>
          <a:xfrm>
            <a:off x="5643511" y="1400829"/>
            <a:ext cx="2199588" cy="682399"/>
            <a:chOff x="0" y="0"/>
            <a:chExt cx="2199587" cy="682397"/>
          </a:xfrm>
        </p:grpSpPr>
        <p:sp>
          <p:nvSpPr>
            <p:cNvPr id="1316" name="Shape 1316"/>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17" name="Shape 1317"/>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DEA</a:t>
              </a:r>
            </a:p>
          </p:txBody>
        </p:sp>
        <p:pic>
          <p:nvPicPr>
            <p:cNvPr id="1318"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20" name="Shape 1320"/>
          <p:cNvSpPr/>
          <p:nvPr/>
        </p:nvSpPr>
        <p:spPr>
          <a:xfrm>
            <a:off x="5524853" y="1711844"/>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21" name="Shape 1321"/>
          <p:cNvSpPr/>
          <p:nvPr/>
        </p:nvSpPr>
        <p:spPr>
          <a:xfrm>
            <a:off x="6214271" y="1722687"/>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322" name="Picture 1321"/>
          <p:cNvPicPr/>
          <p:nvPr/>
        </p:nvPicPr>
        <p:blipFill>
          <a:blip r:embed="rId6">
            <a:extLst/>
          </a:blip>
          <a:stretch>
            <a:fillRect/>
          </a:stretch>
        </p:blipFill>
        <p:spPr>
          <a:xfrm>
            <a:off x="6167431" y="1692368"/>
            <a:ext cx="1014462" cy="343575"/>
          </a:xfrm>
          <a:prstGeom prst="rect">
            <a:avLst/>
          </a:prstGeom>
        </p:spPr>
      </p:pic>
      <p:pic>
        <p:nvPicPr>
          <p:cNvPr id="1324" name="pasted-image.png"/>
          <p:cNvPicPr/>
          <p:nvPr/>
        </p:nvPicPr>
        <p:blipFill>
          <a:blip r:embed="rId7">
            <a:extLst/>
          </a:blip>
          <a:stretch>
            <a:fillRect/>
          </a:stretch>
        </p:blipFill>
        <p:spPr>
          <a:xfrm>
            <a:off x="407700" y="907526"/>
            <a:ext cx="1767996" cy="443631"/>
          </a:xfrm>
          <a:prstGeom prst="rect">
            <a:avLst/>
          </a:prstGeom>
          <a:ln w="12700">
            <a:miter lim="400000"/>
          </a:ln>
        </p:spPr>
      </p:pic>
      <p:cxnSp>
        <p:nvCxnSpPr>
          <p:cNvPr id="1325" name="Connector 1325"/>
          <p:cNvCxnSpPr>
            <a:stCxn id="1302" idx="0"/>
            <a:endCxn id="1300" idx="0"/>
          </p:cNvCxnSpPr>
          <p:nvPr/>
        </p:nvCxnSpPr>
        <p:spPr>
          <a:xfrm flipH="1" flipV="1">
            <a:off x="3064034" y="3456673"/>
            <a:ext cx="2776810" cy="656093"/>
          </a:xfrm>
          <a:prstGeom prst="straightConnector1">
            <a:avLst/>
          </a:prstGeom>
          <a:ln w="19050">
            <a:solidFill>
              <a:srgbClr val="535353"/>
            </a:solidFill>
            <a:tailEnd type="triangle"/>
          </a:ln>
        </p:spPr>
      </p:cxnSp>
      <p:cxnSp>
        <p:nvCxnSpPr>
          <p:cNvPr id="1326" name="Connector 1326"/>
          <p:cNvCxnSpPr>
            <a:stCxn id="1300" idx="0"/>
            <a:endCxn id="1280" idx="0"/>
          </p:cNvCxnSpPr>
          <p:nvPr/>
        </p:nvCxnSpPr>
        <p:spPr>
          <a:xfrm flipH="1">
            <a:off x="1266037" y="3456673"/>
            <a:ext cx="1797998" cy="438646"/>
          </a:xfrm>
          <a:prstGeom prst="straightConnector1">
            <a:avLst/>
          </a:prstGeom>
          <a:ln w="19050">
            <a:solidFill>
              <a:srgbClr val="535353"/>
            </a:solidFill>
            <a:tailEnd type="triangle"/>
          </a:ln>
        </p:spPr>
      </p:cxnSp>
      <p:sp>
        <p:nvSpPr>
          <p:cNvPr id="1330" name="Shape 133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28" name="Picture 1327"/>
          <p:cNvPicPr/>
          <p:nvPr/>
        </p:nvPicPr>
        <p:blipFill>
          <a:blip r:embed="rId8">
            <a:extLst/>
          </a:blip>
          <a:stretch>
            <a:fillRect/>
          </a:stretch>
        </p:blipFill>
        <p:spPr>
          <a:xfrm>
            <a:off x="5652917" y="3641448"/>
            <a:ext cx="2229755" cy="741886"/>
          </a:xfrm>
          <a:prstGeom prst="rect">
            <a:avLst/>
          </a:prstGeom>
        </p:spPr>
      </p:pic>
    </p:spTree>
    <p:extLst>
      <p:ext uri="{BB962C8B-B14F-4D97-AF65-F5344CB8AC3E}">
        <p14:creationId xmlns:p14="http://schemas.microsoft.com/office/powerpoint/2010/main" val="121902127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328"/>
                                        </p:tgtEl>
                                        <p:attrNameLst>
                                          <p:attrName>style.visibility</p:attrName>
                                        </p:attrNameLst>
                                      </p:cBhvr>
                                      <p:to>
                                        <p:strVal val="visible"/>
                                      </p:to>
                                    </p:set>
                                    <p:animEffect transition="in" filter="wipe(left)">
                                      <p:cBhvr>
                                        <p:cTn id="7" dur="1000"/>
                                        <p:tgtEl>
                                          <p:spTgt spid="1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8"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2" name="Shape 133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48</a:t>
            </a:fld>
            <a:endParaRPr sz="800">
              <a:solidFill>
                <a:srgbClr val="808080"/>
              </a:solidFill>
              <a:uFill>
                <a:solidFill>
                  <a:srgbClr val="808080"/>
                </a:solidFill>
              </a:uFill>
            </a:endParaRPr>
          </a:p>
        </p:txBody>
      </p:sp>
      <p:sp>
        <p:nvSpPr>
          <p:cNvPr id="1333" name="Shape 133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334" name="Shape 1334"/>
          <p:cNvSpPr/>
          <p:nvPr/>
        </p:nvSpPr>
        <p:spPr>
          <a:xfrm>
            <a:off x="3138360" y="1799856"/>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nvGrpSpPr>
          <p:cNvPr id="1338" name="Group 1338"/>
          <p:cNvGrpSpPr/>
          <p:nvPr/>
        </p:nvGrpSpPr>
        <p:grpSpPr>
          <a:xfrm>
            <a:off x="1951134" y="1782645"/>
            <a:ext cx="4645972" cy="1441362"/>
            <a:chOff x="0" y="0"/>
            <a:chExt cx="4645971" cy="1441361"/>
          </a:xfrm>
        </p:grpSpPr>
        <p:sp>
          <p:nvSpPr>
            <p:cNvPr id="1335" name="Shape 1335"/>
            <p:cNvSpPr/>
            <p:nvPr/>
          </p:nvSpPr>
          <p:spPr>
            <a:xfrm>
              <a:off x="0" y="0"/>
              <a:ext cx="4645972" cy="1441362"/>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36" name="Shape 1336"/>
            <p:cNvSpPr/>
            <p:nvPr/>
          </p:nvSpPr>
          <p:spPr>
            <a:xfrm>
              <a:off x="87341" y="64670"/>
              <a:ext cx="4375001" cy="3627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Cloud Controller</a:t>
              </a:r>
            </a:p>
          </p:txBody>
        </p:sp>
        <p:pic>
          <p:nvPicPr>
            <p:cNvPr id="1337" name="image10.png" descr="ICON_VM_basic_label_Q308"/>
            <p:cNvPicPr/>
            <p:nvPr/>
          </p:nvPicPr>
          <p:blipFill>
            <a:blip r:embed="rId2">
              <a:extLst/>
            </a:blip>
            <a:stretch>
              <a:fillRect/>
            </a:stretch>
          </p:blipFill>
          <p:spPr>
            <a:xfrm>
              <a:off x="3583275" y="220141"/>
              <a:ext cx="854094" cy="1001079"/>
            </a:xfrm>
            <a:prstGeom prst="rect">
              <a:avLst/>
            </a:prstGeom>
            <a:ln w="12700" cap="flat">
              <a:noFill/>
              <a:miter lim="400000"/>
            </a:ln>
            <a:effectLst/>
          </p:spPr>
        </p:pic>
      </p:grpSp>
      <p:sp>
        <p:nvSpPr>
          <p:cNvPr id="1339" name="Shape 1339"/>
          <p:cNvSpPr/>
          <p:nvPr/>
        </p:nvSpPr>
        <p:spPr>
          <a:xfrm>
            <a:off x="2104320" y="2405202"/>
            <a:ext cx="705833" cy="3857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6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600">
                <a:solidFill>
                  <a:srgbClr val="FFFFFF"/>
                </a:solidFill>
              </a:rPr>
              <a:t>Agent</a:t>
            </a:r>
          </a:p>
        </p:txBody>
      </p:sp>
      <p:grpSp>
        <p:nvGrpSpPr>
          <p:cNvPr id="1343" name="Group 1343"/>
          <p:cNvGrpSpPr/>
          <p:nvPr/>
        </p:nvGrpSpPr>
        <p:grpSpPr>
          <a:xfrm>
            <a:off x="2836071" y="2266819"/>
            <a:ext cx="2498041" cy="787267"/>
            <a:chOff x="-134494" y="-32577"/>
            <a:chExt cx="2498040" cy="787265"/>
          </a:xfrm>
        </p:grpSpPr>
        <p:pic>
          <p:nvPicPr>
            <p:cNvPr id="1340" name="Picture 1339"/>
            <p:cNvPicPr/>
            <p:nvPr/>
          </p:nvPicPr>
          <p:blipFill>
            <a:blip r:embed="rId3">
              <a:extLst/>
            </a:blip>
            <a:stretch>
              <a:fillRect/>
            </a:stretch>
          </p:blipFill>
          <p:spPr>
            <a:xfrm>
              <a:off x="70190" y="-32578"/>
              <a:ext cx="2293356" cy="712247"/>
            </a:xfrm>
            <a:prstGeom prst="rect">
              <a:avLst/>
            </a:prstGeom>
            <a:effectLst/>
          </p:spPr>
        </p:pic>
        <p:sp>
          <p:nvSpPr>
            <p:cNvPr id="1342" name="Shape 1342"/>
            <p:cNvSpPr/>
            <p:nvPr/>
          </p:nvSpPr>
          <p:spPr>
            <a:xfrm>
              <a:off x="-134495" y="107595"/>
              <a:ext cx="1836996" cy="6470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9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900">
                  <a:solidFill>
                    <a:srgbClr val="FFFFFF"/>
                  </a:solidFill>
                </a:rPr>
                <a:t>Process</a:t>
              </a:r>
            </a:p>
          </p:txBody>
        </p:sp>
      </p:grpSp>
      <p:pic>
        <p:nvPicPr>
          <p:cNvPr id="1344" name="Picture 1343"/>
          <p:cNvPicPr/>
          <p:nvPr/>
        </p:nvPicPr>
        <p:blipFill>
          <a:blip r:embed="rId4">
            <a:extLst/>
          </a:blip>
          <a:stretch>
            <a:fillRect/>
          </a:stretch>
        </p:blipFill>
        <p:spPr>
          <a:xfrm rot="19883577">
            <a:off x="3156236" y="2559984"/>
            <a:ext cx="1821790" cy="76201"/>
          </a:xfrm>
          <a:prstGeom prst="rect">
            <a:avLst/>
          </a:prstGeom>
          <a:effectLst>
            <a:outerShdw blurRad="38100" dist="20000" dir="5400000" rotWithShape="0">
              <a:srgbClr val="000000">
                <a:alpha val="38000"/>
              </a:srgbClr>
            </a:outerShdw>
          </a:effectLst>
        </p:spPr>
      </p:pic>
      <p:pic>
        <p:nvPicPr>
          <p:cNvPr id="1345" name="Picture 1344"/>
          <p:cNvPicPr/>
          <p:nvPr/>
        </p:nvPicPr>
        <p:blipFill>
          <a:blip r:embed="rId5">
            <a:extLst/>
          </a:blip>
          <a:stretch>
            <a:fillRect/>
          </a:stretch>
        </p:blipFill>
        <p:spPr>
          <a:xfrm rot="12470837">
            <a:off x="3181547" y="2533650"/>
            <a:ext cx="2021490" cy="76201"/>
          </a:xfrm>
          <a:prstGeom prst="rect">
            <a:avLst/>
          </a:prstGeom>
          <a:effectLst>
            <a:outerShdw blurRad="38100" dist="20000" dir="5400000" rotWithShape="0">
              <a:srgbClr val="000000">
                <a:alpha val="38000"/>
              </a:srgbClr>
            </a:outerShdw>
          </a:effectLst>
        </p:spPr>
      </p:pic>
      <p:sp>
        <p:nvSpPr>
          <p:cNvPr id="1346" name="Shape 1346"/>
          <p:cNvSpPr/>
          <p:nvPr/>
        </p:nvSpPr>
        <p:spPr>
          <a:xfrm>
            <a:off x="3829358" y="2409122"/>
            <a:ext cx="1880561" cy="6449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700">
                <a:solidFill>
                  <a:srgbClr val="F27C3A"/>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700" dirty="0">
                <a:solidFill>
                  <a:srgbClr val="F27C3A"/>
                </a:solidFill>
              </a:rPr>
              <a:t>Restart</a:t>
            </a:r>
          </a:p>
        </p:txBody>
      </p:sp>
    </p:spTree>
    <p:extLst>
      <p:ext uri="{BB962C8B-B14F-4D97-AF65-F5344CB8AC3E}">
        <p14:creationId xmlns:p14="http://schemas.microsoft.com/office/powerpoint/2010/main" val="52357302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4"/>
                                        </p:tgtEl>
                                        <p:attrNameLst>
                                          <p:attrName>style.visibility</p:attrName>
                                        </p:attrNameLst>
                                      </p:cBhvr>
                                      <p:to>
                                        <p:strVal val="visible"/>
                                      </p:to>
                                    </p:set>
                                  </p:childTnLst>
                                </p:cTn>
                              </p:par>
                              <p:par>
                                <p:cTn id="9" presetID="9" presetClass="exit" presetSubtype="0" fill="hold" nodeType="withEffect">
                                  <p:stCondLst>
                                    <p:cond delay="0"/>
                                  </p:stCondLst>
                                  <p:childTnLst>
                                    <p:animEffect transition="out" filter="dissolve">
                                      <p:cBhvr>
                                        <p:cTn id="10" dur="500"/>
                                        <p:tgtEl>
                                          <p:spTgt spid="1343"/>
                                        </p:tgtEl>
                                      </p:cBhvr>
                                    </p:animEffect>
                                    <p:set>
                                      <p:cBhvr>
                                        <p:cTn id="11" dur="1" fill="hold">
                                          <p:stCondLst>
                                            <p:cond delay="499"/>
                                          </p:stCondLst>
                                        </p:cTn>
                                        <p:tgtEl>
                                          <p:spTgt spid="134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345"/>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34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4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43"/>
                                        </p:tgtEl>
                                        <p:attrNameLst>
                                          <p:attrName>style.visibility</p:attrName>
                                        </p:attrNameLst>
                                      </p:cBhvr>
                                      <p:to>
                                        <p:strVal val="visible"/>
                                      </p:to>
                                    </p:set>
                                  </p:childTnLst>
                                </p:cTn>
                              </p:par>
                              <p:par>
                                <p:cTn id="26" presetID="1" presetClass="exit" presetSubtype="0" fill="hold" grpId="1" nodeType="withEffect">
                                  <p:stCondLst>
                                    <p:cond delay="0"/>
                                  </p:stCondLst>
                                  <p:childTnLst>
                                    <p:set>
                                      <p:cBhvr>
                                        <p:cTn id="27" dur="1" fill="hold">
                                          <p:stCondLst>
                                            <p:cond delay="0"/>
                                          </p:stCondLst>
                                        </p:cTn>
                                        <p:tgtEl>
                                          <p:spTgt spid="13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6" grpId="0" animBg="1"/>
      <p:bldP spid="1346" grpId="1"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4" name="Shape 1354"/>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355" name="Shape 135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49</a:t>
            </a:fld>
            <a:endParaRPr sz="800">
              <a:solidFill>
                <a:srgbClr val="808080"/>
              </a:solidFill>
              <a:uFill>
                <a:solidFill>
                  <a:srgbClr val="808080"/>
                </a:solidFill>
              </a:uFill>
            </a:endParaRPr>
          </a:p>
        </p:txBody>
      </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VMs HA</a:t>
            </a:r>
          </a:p>
        </p:txBody>
      </p:sp>
      <p:sp>
        <p:nvSpPr>
          <p:cNvPr id="1357" name="Shape 1357"/>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358" name="Shape 1358"/>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2" name="Shape 1362"/>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363" name="Shape 1363"/>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365" name="Shape 1365"/>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370" name="Shape 1370"/>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1" name="Shape 1371"/>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374" name="Shape 1374"/>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5" name="Shape 1375"/>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6" name="Shape 1376"/>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419" name="Shape 1419"/>
          <p:cNvSpPr/>
          <p:nvPr/>
        </p:nvSpPr>
        <p:spPr>
          <a:xfrm>
            <a:off x="3187296" y="3651012"/>
            <a:ext cx="2332827" cy="452038"/>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0"/>
            <a:endCxn id="1363" idx="0"/>
          </p:cNvCxnSpPr>
          <p:nvPr/>
        </p:nvCxnSpPr>
        <p:spPr>
          <a:xfrm flipH="1">
            <a:off x="1266037" y="3456673"/>
            <a:ext cx="1797998" cy="438646"/>
          </a:xfrm>
          <a:prstGeom prst="straightConnector1">
            <a:avLst/>
          </a:prstGeom>
          <a:ln w="19050">
            <a:solidFill>
              <a:srgbClr val="535353"/>
            </a:solidFill>
            <a:tailEnd type="triangle"/>
          </a:ln>
        </p:spPr>
      </p:cxnSp>
      <p:sp>
        <p:nvSpPr>
          <p:cNvPr id="1380" name="Shape 138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420" name="Shape 142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223375" y="3218802"/>
            <a:ext cx="1014461" cy="343576"/>
          </a:xfrm>
          <a:prstGeom prst="rect">
            <a:avLst/>
          </a:prstGeom>
        </p:spPr>
      </p:pic>
      <p:pic>
        <p:nvPicPr>
          <p:cNvPr id="1385" name="Picture 1384"/>
          <p:cNvPicPr/>
          <p:nvPr/>
        </p:nvPicPr>
        <p:blipFill>
          <a:blip r:embed="rId6">
            <a:extLst/>
          </a:blip>
          <a:stretch>
            <a:fillRect/>
          </a:stretch>
        </p:blipFill>
        <p:spPr>
          <a:xfrm>
            <a:off x="6167431" y="2454060"/>
            <a:ext cx="1014462" cy="343575"/>
          </a:xfrm>
          <a:prstGeom prst="rect">
            <a:avLst/>
          </a:prstGeom>
        </p:spPr>
      </p:pic>
      <p:sp>
        <p:nvSpPr>
          <p:cNvPr id="1387" name="Shape 138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520122" y="3679834"/>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1" name="Shape 1401"/>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410" name="Group 1410"/>
          <p:cNvGrpSpPr/>
          <p:nvPr/>
        </p:nvGrpSpPr>
        <p:grpSpPr>
          <a:xfrm>
            <a:off x="5524853" y="1400829"/>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pic>
        <p:nvPicPr>
          <p:cNvPr id="1411" name="pasted-image.png"/>
          <p:cNvPicPr/>
          <p:nvPr/>
        </p:nvPicPr>
        <p:blipFill>
          <a:blip r:embed="rId7">
            <a:extLst/>
          </a:blip>
          <a:stretch>
            <a:fillRect/>
          </a:stretch>
        </p:blipFill>
        <p:spPr>
          <a:xfrm>
            <a:off x="407700" y="907526"/>
            <a:ext cx="1767996" cy="443631"/>
          </a:xfrm>
          <a:prstGeom prst="rect">
            <a:avLst/>
          </a:prstGeom>
          <a:ln w="12700">
            <a:miter lim="400000"/>
          </a:ln>
        </p:spPr>
      </p:pic>
      <p:sp>
        <p:nvSpPr>
          <p:cNvPr id="1412" name="Shape 1412"/>
          <p:cNvSpPr/>
          <p:nvPr/>
        </p:nvSpPr>
        <p:spPr>
          <a:xfrm>
            <a:off x="3384849" y="2684212"/>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0"/>
            <a:endCxn id="1412" idx="0"/>
          </p:cNvCxnSpPr>
          <p:nvPr/>
        </p:nvCxnSpPr>
        <p:spPr>
          <a:xfrm>
            <a:off x="2988846" y="2134843"/>
            <a:ext cx="901646" cy="686655"/>
          </a:xfrm>
          <a:prstGeom prst="straightConnector1">
            <a:avLst/>
          </a:prstGeom>
          <a:ln w="19050">
            <a:solidFill>
              <a:srgbClr val="535353"/>
            </a:solidFill>
            <a:tailEnd type="triangle"/>
          </a:ln>
        </p:spPr>
      </p:cxnSp>
      <p:sp>
        <p:nvSpPr>
          <p:cNvPr id="1421" name="Shape 1421"/>
          <p:cNvSpPr/>
          <p:nvPr/>
        </p:nvSpPr>
        <p:spPr>
          <a:xfrm>
            <a:off x="4007324" y="1927365"/>
            <a:ext cx="1517530" cy="7568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362758" y="2296518"/>
            <a:ext cx="965201" cy="5385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535353"/>
                </a:solidFill>
              </a:rPr>
              <a:t>Re-create VM</a:t>
            </a:r>
          </a:p>
        </p:txBody>
      </p:sp>
      <p:sp>
        <p:nvSpPr>
          <p:cNvPr id="1416" name="Shape 1416"/>
          <p:cNvSpPr/>
          <p:nvPr/>
        </p:nvSpPr>
        <p:spPr>
          <a:xfrm>
            <a:off x="958113" y="305512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pic>
        <p:nvPicPr>
          <p:cNvPr id="1417" name="Picture 1416"/>
          <p:cNvPicPr/>
          <p:nvPr/>
        </p:nvPicPr>
        <p:blipFill>
          <a:blip r:embed="rId8">
            <a:extLst/>
          </a:blip>
          <a:stretch>
            <a:fillRect/>
          </a:stretch>
        </p:blipFill>
        <p:spPr>
          <a:xfrm rot="18900000">
            <a:off x="6192181" y="3977401"/>
            <a:ext cx="862193" cy="76201"/>
          </a:xfrm>
          <a:prstGeom prst="rect">
            <a:avLst/>
          </a:prstGeom>
          <a:effectLst>
            <a:outerShdw blurRad="38100" dist="20000" dir="5400000" rotWithShape="0">
              <a:srgbClr val="000000">
                <a:alpha val="38000"/>
              </a:srgbClr>
            </a:outerShdw>
          </a:effectLst>
        </p:spPr>
      </p:pic>
      <p:pic>
        <p:nvPicPr>
          <p:cNvPr id="1418" name="Picture 1417"/>
          <p:cNvPicPr/>
          <p:nvPr/>
        </p:nvPicPr>
        <p:blipFill>
          <a:blip r:embed="rId9">
            <a:extLst/>
          </a:blip>
          <a:stretch>
            <a:fillRect/>
          </a:stretch>
        </p:blipFill>
        <p:spPr>
          <a:xfrm rot="13500000">
            <a:off x="6172994" y="3966924"/>
            <a:ext cx="960864" cy="76201"/>
          </a:xfrm>
          <a:prstGeom prst="rect">
            <a:avLst/>
          </a:prstGeom>
          <a:effectLst>
            <a:outerShdw blurRad="38100" dist="20000" dir="5400000" rotWithShape="0">
              <a:srgbClr val="000000">
                <a:alpha val="38000"/>
              </a:srgbClr>
            </a:outerShdw>
          </a:effectLst>
        </p:spPr>
      </p:pic>
    </p:spTree>
    <p:extLst>
      <p:ext uri="{BB962C8B-B14F-4D97-AF65-F5344CB8AC3E}">
        <p14:creationId xmlns:p14="http://schemas.microsoft.com/office/powerpoint/2010/main" val="213181646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417"/>
                                        </p:tgtEl>
                                        <p:attrNameLst>
                                          <p:attrName>style.visibility</p:attrName>
                                        </p:attrNameLst>
                                      </p:cBhvr>
                                      <p:to>
                                        <p:strVal val="visible"/>
                                      </p:to>
                                    </p:set>
                                    <p:animEffect transition="in" filter="wipe(left)">
                                      <p:cBhvr>
                                        <p:cTn id="7" dur="1000"/>
                                        <p:tgtEl>
                                          <p:spTgt spid="1417"/>
                                        </p:tgtEl>
                                      </p:cBhvr>
                                    </p:animEffect>
                                  </p:childTnLst>
                                </p:cTn>
                              </p:par>
                            </p:childTnLst>
                          </p:cTn>
                        </p:par>
                        <p:par>
                          <p:cTn id="8" fill="hold">
                            <p:stCondLst>
                              <p:cond delay="1000"/>
                            </p:stCondLst>
                            <p:childTnLst>
                              <p:par>
                                <p:cTn id="9" presetID="22" presetClass="entr" presetSubtype="8" fill="hold" grpId="0" nodeType="afterEffect">
                                  <p:stCondLst>
                                    <p:cond delay="0"/>
                                  </p:stCondLst>
                                  <p:iterate>
                                    <p:tmAbs val="0"/>
                                  </p:iterate>
                                  <p:childTnLst>
                                    <p:set>
                                      <p:cBhvr>
                                        <p:cTn id="10" fill="hold"/>
                                        <p:tgtEl>
                                          <p:spTgt spid="1418"/>
                                        </p:tgtEl>
                                        <p:attrNameLst>
                                          <p:attrName>style.visibility</p:attrName>
                                        </p:attrNameLst>
                                      </p:cBhvr>
                                      <p:to>
                                        <p:strVal val="visible"/>
                                      </p:to>
                                    </p:set>
                                    <p:animEffect transition="in" filter="wipe(left)">
                                      <p:cBhvr>
                                        <p:cTn id="11" dur="1000"/>
                                        <p:tgtEl>
                                          <p:spTgt spid="1418"/>
                                        </p:tgtEl>
                                      </p:cBhvr>
                                    </p:animEffect>
                                  </p:childTnLst>
                                </p:cTn>
                              </p:par>
                            </p:childTnLst>
                          </p:cTn>
                        </p:par>
                        <p:par>
                          <p:cTn id="12" fill="hold">
                            <p:stCondLst>
                              <p:cond delay="2000"/>
                            </p:stCondLst>
                            <p:childTnLst>
                              <p:par>
                                <p:cTn id="13" presetID="1" presetClass="exit" presetSubtype="0" fill="hold" grpId="1" nodeType="afterEffect">
                                  <p:stCondLst>
                                    <p:cond delay="0"/>
                                  </p:stCondLst>
                                  <p:iterate>
                                    <p:tmAbs val="0"/>
                                  </p:iterate>
                                  <p:childTnLst>
                                    <p:set>
                                      <p:cBhvr>
                                        <p:cTn id="14" fill="hold">
                                          <p:stCondLst>
                                            <p:cond delay="0"/>
                                          </p:stCondLst>
                                        </p:cTn>
                                        <p:tgtEl>
                                          <p:spTgt spid="1417"/>
                                        </p:tgtEl>
                                        <p:attrNameLst>
                                          <p:attrName>style.visibility</p:attrName>
                                        </p:attrNameLst>
                                      </p:cBhvr>
                                      <p:to>
                                        <p:strVal val="hidden"/>
                                      </p:to>
                                    </p:set>
                                  </p:childTnLst>
                                </p:cTn>
                              </p:par>
                            </p:childTnLst>
                          </p:cTn>
                        </p:par>
                        <p:par>
                          <p:cTn id="15" fill="hold">
                            <p:stCondLst>
                              <p:cond delay="2000"/>
                            </p:stCondLst>
                            <p:childTnLst>
                              <p:par>
                                <p:cTn id="16" presetID="1" presetClass="exit" presetSubtype="0" fill="hold" grpId="1" nodeType="afterEffect">
                                  <p:stCondLst>
                                    <p:cond delay="0"/>
                                  </p:stCondLst>
                                  <p:iterate>
                                    <p:tmAbs val="0"/>
                                  </p:iterate>
                                  <p:childTnLst>
                                    <p:set>
                                      <p:cBhvr>
                                        <p:cTn id="17" fill="hold">
                                          <p:stCondLst>
                                            <p:cond delay="0"/>
                                          </p:stCondLst>
                                        </p:cTn>
                                        <p:tgtEl>
                                          <p:spTgt spid="1418"/>
                                        </p:tgtEl>
                                        <p:attrNameLst>
                                          <p:attrName>style.visibility</p:attrName>
                                        </p:attrNameLst>
                                      </p:cBhvr>
                                      <p:to>
                                        <p:strVal val="hidden"/>
                                      </p:to>
                                    </p:set>
                                  </p:childTnLst>
                                </p:cTn>
                              </p:par>
                            </p:childTnLst>
                          </p:cTn>
                        </p:par>
                        <p:par>
                          <p:cTn id="18" fill="hold">
                            <p:stCondLst>
                              <p:cond delay="2000"/>
                            </p:stCondLst>
                            <p:childTnLst>
                              <p:par>
                                <p:cTn id="19" presetID="10" presetClass="exit" presetSubtype="0" fill="hold" grpId="0" nodeType="afterEffect">
                                  <p:stCondLst>
                                    <p:cond delay="0"/>
                                  </p:stCondLst>
                                  <p:iterate>
                                    <p:tmAbs val="0"/>
                                  </p:iterate>
                                  <p:childTnLst>
                                    <p:animEffect transition="out" filter="fade">
                                      <p:cBhvr>
                                        <p:cTn id="20" dur="1000" fill="hold"/>
                                        <p:tgtEl>
                                          <p:spTgt spid="1398"/>
                                        </p:tgtEl>
                                      </p:cBhvr>
                                    </p:animEffect>
                                    <p:set>
                                      <p:cBhvr>
                                        <p:cTn id="21" fill="hold">
                                          <p:stCondLst>
                                            <p:cond delay="999"/>
                                          </p:stCondLst>
                                        </p:cTn>
                                        <p:tgtEl>
                                          <p:spTgt spid="1398"/>
                                        </p:tgtEl>
                                        <p:attrNameLst>
                                          <p:attrName>style.visibility</p:attrName>
                                        </p:attrNameLst>
                                      </p:cBhvr>
                                      <p:to>
                                        <p:strVal val="hidden"/>
                                      </p:to>
                                    </p:set>
                                  </p:childTnLst>
                                </p:cTn>
                              </p:par>
                            </p:childTnLst>
                          </p:cTn>
                        </p:par>
                        <p:par>
                          <p:cTn id="22" fill="hold">
                            <p:stCondLst>
                              <p:cond delay="3000"/>
                            </p:stCondLst>
                            <p:childTnLst>
                              <p:par>
                                <p:cTn id="23" presetID="3" presetClass="exit" presetSubtype="5" fill="hold" grpId="0" nodeType="afterEffect">
                                  <p:stCondLst>
                                    <p:cond delay="0"/>
                                  </p:stCondLst>
                                  <p:iterate>
                                    <p:tmAbs val="0"/>
                                  </p:iterate>
                                  <p:childTnLst>
                                    <p:animEffect transition="out" filter="blinds(vertical)">
                                      <p:cBhvr>
                                        <p:cTn id="24" dur="1500" fill="hold"/>
                                        <p:tgtEl>
                                          <p:spTgt spid="1419"/>
                                        </p:tgtEl>
                                      </p:cBhvr>
                                    </p:animEffect>
                                    <p:set>
                                      <p:cBhvr>
                                        <p:cTn id="25" fill="hold">
                                          <p:stCondLst>
                                            <p:cond delay="1499"/>
                                          </p:stCondLst>
                                        </p:cTn>
                                        <p:tgtEl>
                                          <p:spTgt spid="1419"/>
                                        </p:tgtEl>
                                        <p:attrNameLst>
                                          <p:attrName>style.visibility</p:attrName>
                                        </p:attrNameLst>
                                      </p:cBhvr>
                                      <p:to>
                                        <p:strVal val="hidden"/>
                                      </p:to>
                                    </p:set>
                                  </p:childTnLst>
                                </p:cTn>
                              </p:par>
                            </p:childTnLst>
                          </p:cTn>
                        </p:par>
                        <p:par>
                          <p:cTn id="26" fill="hold">
                            <p:stCondLst>
                              <p:cond delay="4500"/>
                            </p:stCondLst>
                            <p:childTnLst>
                              <p:par>
                                <p:cTn id="27" presetID="23" presetClass="entr" presetSubtype="16" fill="hold" grpId="0" nodeType="afterEffect">
                                  <p:stCondLst>
                                    <p:cond delay="0"/>
                                  </p:stCondLst>
                                  <p:iterate>
                                    <p:tmAbs val="0"/>
                                  </p:iterate>
                                  <p:childTnLst>
                                    <p:set>
                                      <p:cBhvr>
                                        <p:cTn id="28" fill="hold"/>
                                        <p:tgtEl>
                                          <p:spTgt spid="1416"/>
                                        </p:tgtEl>
                                        <p:attrNameLst>
                                          <p:attrName>style.visibility</p:attrName>
                                        </p:attrNameLst>
                                      </p:cBhvr>
                                      <p:to>
                                        <p:strVal val="visible"/>
                                      </p:to>
                                    </p:set>
                                    <p:anim calcmode="lin" valueType="num">
                                      <p:cBhvr>
                                        <p:cTn id="29" dur="750" fill="hold"/>
                                        <p:tgtEl>
                                          <p:spTgt spid="1416"/>
                                        </p:tgtEl>
                                        <p:attrNameLst>
                                          <p:attrName>ppt_w</p:attrName>
                                        </p:attrNameLst>
                                      </p:cBhvr>
                                      <p:tavLst>
                                        <p:tav tm="0">
                                          <p:val>
                                            <p:fltVal val="0"/>
                                          </p:val>
                                        </p:tav>
                                        <p:tav tm="100000">
                                          <p:val>
                                            <p:strVal val="#ppt_w"/>
                                          </p:val>
                                        </p:tav>
                                      </p:tavLst>
                                    </p:anim>
                                    <p:anim calcmode="lin" valueType="num">
                                      <p:cBhvr>
                                        <p:cTn id="30" dur="750" fill="hold"/>
                                        <p:tgtEl>
                                          <p:spTgt spid="1416"/>
                                        </p:tgtEl>
                                        <p:attrNameLst>
                                          <p:attrName>ppt_h</p:attrName>
                                        </p:attrNameLst>
                                      </p:cBhvr>
                                      <p:tavLst>
                                        <p:tav tm="0">
                                          <p:val>
                                            <p:fltVal val="0"/>
                                          </p:val>
                                        </p:tav>
                                        <p:tav tm="100000">
                                          <p:val>
                                            <p:strVal val="#ppt_h"/>
                                          </p:val>
                                        </p:tav>
                                      </p:tavLst>
                                    </p:anim>
                                  </p:childTnLst>
                                </p:cTn>
                              </p:par>
                            </p:childTnLst>
                          </p:cTn>
                        </p:par>
                        <p:par>
                          <p:cTn id="31" fill="hold">
                            <p:stCondLst>
                              <p:cond delay="5250"/>
                            </p:stCondLst>
                            <p:childTnLst>
                              <p:par>
                                <p:cTn id="32" presetID="22" presetClass="entr" presetSubtype="8" fill="hold" grpId="0" nodeType="afterEffect">
                                  <p:stCondLst>
                                    <p:cond delay="0"/>
                                  </p:stCondLst>
                                  <p:iterate>
                                    <p:tmAbs val="0"/>
                                  </p:iterate>
                                  <p:childTnLst>
                                    <p:set>
                                      <p:cBhvr>
                                        <p:cTn id="33" fill="hold"/>
                                        <p:tgtEl>
                                          <p:spTgt spid="1420"/>
                                        </p:tgtEl>
                                        <p:attrNameLst>
                                          <p:attrName>style.visibility</p:attrName>
                                        </p:attrNameLst>
                                      </p:cBhvr>
                                      <p:to>
                                        <p:strVal val="visible"/>
                                      </p:to>
                                    </p:set>
                                    <p:animEffect transition="in" filter="wipe(left)">
                                      <p:cBhvr>
                                        <p:cTn id="34" dur="1000"/>
                                        <p:tgtEl>
                                          <p:spTgt spid="1420"/>
                                        </p:tgtEl>
                                      </p:cBhvr>
                                    </p:animEffect>
                                  </p:childTnLst>
                                </p:cTn>
                              </p:par>
                            </p:childTnLst>
                          </p:cTn>
                        </p:par>
                        <p:par>
                          <p:cTn id="35" fill="hold">
                            <p:stCondLst>
                              <p:cond delay="6250"/>
                            </p:stCondLst>
                            <p:childTnLst>
                              <p:par>
                                <p:cTn id="36" presetID="22" presetClass="entr" presetSubtype="8" fill="hold" grpId="0" nodeType="afterEffect">
                                  <p:stCondLst>
                                    <p:cond delay="0"/>
                                  </p:stCondLst>
                                  <p:iterate>
                                    <p:tmAbs val="0"/>
                                  </p:iterate>
                                  <p:childTnLst>
                                    <p:set>
                                      <p:cBhvr>
                                        <p:cTn id="37" fill="hold"/>
                                        <p:tgtEl>
                                          <p:spTgt spid="1413"/>
                                        </p:tgtEl>
                                        <p:attrNameLst>
                                          <p:attrName>style.visibility</p:attrName>
                                        </p:attrNameLst>
                                      </p:cBhvr>
                                      <p:to>
                                        <p:strVal val="visible"/>
                                      </p:to>
                                    </p:set>
                                    <p:animEffect transition="in" filter="wipe(left)">
                                      <p:cBhvr>
                                        <p:cTn id="38" dur="1000"/>
                                        <p:tgtEl>
                                          <p:spTgt spid="1413"/>
                                        </p:tgtEl>
                                      </p:cBhvr>
                                    </p:animEffect>
                                  </p:childTnLst>
                                </p:cTn>
                              </p:par>
                            </p:childTnLst>
                          </p:cTn>
                        </p:par>
                        <p:par>
                          <p:cTn id="39" fill="hold">
                            <p:stCondLst>
                              <p:cond delay="7250"/>
                            </p:stCondLst>
                            <p:childTnLst>
                              <p:par>
                                <p:cTn id="40" presetID="23" presetClass="entr" presetSubtype="16" fill="hold" grpId="0" nodeType="afterEffect">
                                  <p:stCondLst>
                                    <p:cond delay="0"/>
                                  </p:stCondLst>
                                  <p:iterate>
                                    <p:tmAbs val="0"/>
                                  </p:iterate>
                                  <p:childTnLst>
                                    <p:set>
                                      <p:cBhvr>
                                        <p:cTn id="41" fill="hold"/>
                                        <p:tgtEl>
                                          <p:spTgt spid="1415"/>
                                        </p:tgtEl>
                                        <p:attrNameLst>
                                          <p:attrName>style.visibility</p:attrName>
                                        </p:attrNameLst>
                                      </p:cBhvr>
                                      <p:to>
                                        <p:strVal val="visible"/>
                                      </p:to>
                                    </p:set>
                                    <p:anim calcmode="lin" valueType="num">
                                      <p:cBhvr>
                                        <p:cTn id="42" dur="750" fill="hold"/>
                                        <p:tgtEl>
                                          <p:spTgt spid="1415"/>
                                        </p:tgtEl>
                                        <p:attrNameLst>
                                          <p:attrName>ppt_w</p:attrName>
                                        </p:attrNameLst>
                                      </p:cBhvr>
                                      <p:tavLst>
                                        <p:tav tm="0">
                                          <p:val>
                                            <p:fltVal val="0"/>
                                          </p:val>
                                        </p:tav>
                                        <p:tav tm="100000">
                                          <p:val>
                                            <p:strVal val="#ppt_w"/>
                                          </p:val>
                                        </p:tav>
                                      </p:tavLst>
                                    </p:anim>
                                    <p:anim calcmode="lin" valueType="num">
                                      <p:cBhvr>
                                        <p:cTn id="43" dur="750" fill="hold"/>
                                        <p:tgtEl>
                                          <p:spTgt spid="1415"/>
                                        </p:tgtEl>
                                        <p:attrNameLst>
                                          <p:attrName>ppt_h</p:attrName>
                                        </p:attrNameLst>
                                      </p:cBhvr>
                                      <p:tavLst>
                                        <p:tav tm="0">
                                          <p:val>
                                            <p:fltVal val="0"/>
                                          </p:val>
                                        </p:tav>
                                        <p:tav tm="100000">
                                          <p:val>
                                            <p:strVal val="#ppt_h"/>
                                          </p:val>
                                        </p:tav>
                                      </p:tavLst>
                                    </p:anim>
                                  </p:childTnLst>
                                </p:cTn>
                              </p:par>
                            </p:childTnLst>
                          </p:cTn>
                        </p:par>
                        <p:par>
                          <p:cTn id="44" fill="hold">
                            <p:stCondLst>
                              <p:cond delay="8000"/>
                            </p:stCondLst>
                            <p:childTnLst>
                              <p:par>
                                <p:cTn id="45" presetID="22" presetClass="entr" presetSubtype="8" fill="hold" grpId="0" nodeType="afterEffect">
                                  <p:stCondLst>
                                    <p:cond delay="0"/>
                                  </p:stCondLst>
                                  <p:iterate>
                                    <p:tmAbs val="0"/>
                                  </p:iterate>
                                  <p:childTnLst>
                                    <p:set>
                                      <p:cBhvr>
                                        <p:cTn id="46" fill="hold"/>
                                        <p:tgtEl>
                                          <p:spTgt spid="1421"/>
                                        </p:tgtEl>
                                        <p:attrNameLst>
                                          <p:attrName>style.visibility</p:attrName>
                                        </p:attrNameLst>
                                      </p:cBhvr>
                                      <p:to>
                                        <p:strVal val="visible"/>
                                      </p:to>
                                    </p:set>
                                    <p:animEffect transition="in" filter="wipe(left)">
                                      <p:cBhvr>
                                        <p:cTn id="47" dur="1000"/>
                                        <p:tgtEl>
                                          <p:spTgt spid="1421"/>
                                        </p:tgtEl>
                                      </p:cBhvr>
                                    </p:animEffect>
                                  </p:childTnLst>
                                </p:cTn>
                              </p:par>
                            </p:childTnLst>
                          </p:cTn>
                        </p:par>
                        <p:par>
                          <p:cTn id="48" fill="hold">
                            <p:stCondLst>
                              <p:cond delay="9000"/>
                            </p:stCondLst>
                            <p:childTnLst>
                              <p:par>
                                <p:cTn id="49" presetID="23" presetClass="entr" presetSubtype="32" fill="hold" grpId="0" nodeType="afterEffect">
                                  <p:stCondLst>
                                    <p:cond delay="0"/>
                                  </p:stCondLst>
                                  <p:iterate>
                                    <p:tmAbs val="0"/>
                                  </p:iterate>
                                  <p:childTnLst>
                                    <p:set>
                                      <p:cBhvr>
                                        <p:cTn id="50" fill="hold"/>
                                        <p:tgtEl>
                                          <p:spTgt spid="1410"/>
                                        </p:tgtEl>
                                        <p:attrNameLst>
                                          <p:attrName>style.visibility</p:attrName>
                                        </p:attrNameLst>
                                      </p:cBhvr>
                                      <p:to>
                                        <p:strVal val="visible"/>
                                      </p:to>
                                    </p:set>
                                    <p:anim calcmode="lin" valueType="num">
                                      <p:cBhvr>
                                        <p:cTn id="51" dur="2500" fill="hold"/>
                                        <p:tgtEl>
                                          <p:spTgt spid="1410"/>
                                        </p:tgtEl>
                                        <p:attrNameLst>
                                          <p:attrName>ppt_w</p:attrName>
                                        </p:attrNameLst>
                                      </p:cBhvr>
                                      <p:tavLst>
                                        <p:tav tm="0">
                                          <p:val>
                                            <p:fltVal val="0"/>
                                          </p:val>
                                        </p:tav>
                                        <p:tav tm="100000">
                                          <p:val>
                                            <p:strVal val="#ppt_w"/>
                                          </p:val>
                                        </p:tav>
                                      </p:tavLst>
                                    </p:anim>
                                    <p:anim calcmode="lin" valueType="num">
                                      <p:cBhvr>
                                        <p:cTn id="52"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P spid="1417" grpId="0" animBg="1" advAuto="0"/>
      <p:bldP spid="1417" grpId="1" animBg="1" advAuto="0"/>
      <p:bldP spid="1418" grpId="0" animBg="1" advAuto="0"/>
      <p:bldP spid="1418"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40881"/>
            <a:ext cx="1164432"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DEA</a:t>
            </a: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Zones</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1</a:t>
            </a:r>
            <a:endParaRPr lang="en-US" dirty="0">
              <a:solidFill>
                <a:schemeClr val="accent5">
                  <a:lumMod val="50000"/>
                  <a:lumOff val="50000"/>
                </a:schemeClr>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2</a:t>
            </a: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083737"/>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2430439"/>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008881"/>
                </a:solidFill>
              </a:rPr>
              <a:t>How </a:t>
            </a:r>
            <a:r>
              <a:rPr lang="en-US" sz="2800" dirty="0" smtClean="0">
                <a:solidFill>
                  <a:srgbClr val="008881"/>
                </a:solidFill>
              </a:rPr>
              <a:t>Pivotal CF </a:t>
            </a:r>
            <a:r>
              <a:rPr lang="en-US" sz="2800" dirty="0">
                <a:solidFill>
                  <a:srgbClr val="008881"/>
                </a:solidFill>
              </a:rPr>
              <a:t>enables four layers of HA</a:t>
            </a:r>
            <a:br>
              <a:rPr lang="en-US" sz="2800" dirty="0">
                <a:solidFill>
                  <a:srgbClr val="008881"/>
                </a:solidFill>
              </a:rPr>
            </a:br>
            <a:endParaRPr lang="en-US" dirty="0"/>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498" name="Shape 14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52</a:t>
            </a:fld>
            <a:endParaRPr sz="800">
              <a:solidFill>
                <a:srgbClr val="808080"/>
              </a:solidFill>
              <a:uFill>
                <a:solidFill>
                  <a:srgbClr val="808080"/>
                </a:solidFill>
              </a:uFill>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500" name="Shape 1500"/>
          <p:cNvSpPr/>
          <p:nvPr/>
        </p:nvSpPr>
        <p:spPr>
          <a:xfrm>
            <a:off x="244422" y="3306973"/>
            <a:ext cx="1673992" cy="318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rPr dirty="0">
                <a:solidFill>
                  <a:srgbClr val="FFFFFF"/>
                </a:solidFill>
              </a:rPr>
              <a:t>Operator Concerns</a:t>
            </a:r>
          </a:p>
        </p:txBody>
      </p:sp>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Tree>
    <p:extLst>
      <p:ext uri="{BB962C8B-B14F-4D97-AF65-F5344CB8AC3E}">
        <p14:creationId xmlns:p14="http://schemas.microsoft.com/office/powerpoint/2010/main" val="2001127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Application Staging</a:t>
            </a:r>
          </a:p>
        </p:txBody>
      </p:sp>
      <p:sp>
        <p:nvSpPr>
          <p:cNvPr id="4" name="Rounded Rectangle 3"/>
          <p:cNvSpPr/>
          <p:nvPr/>
        </p:nvSpPr>
        <p:spPr>
          <a:xfrm>
            <a:off x="384023" y="971548"/>
            <a:ext cx="8416528"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1093611" y="2511873"/>
            <a:ext cx="3607076"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594635" y="210121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1193578"/>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3075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2" y="1193578"/>
            <a:ext cx="1494084"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3075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637304"/>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83204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2845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637303"/>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2022164"/>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3346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droppedImage.png"/>
          <p:cNvPicPr/>
          <p:nvPr/>
        </p:nvPicPr>
        <p:blipFill>
          <a:blip r:embed="rId3">
            <a:extLst/>
          </a:blip>
          <a:srcRect l="3267" t="13725" r="13071" b="40958"/>
          <a:stretch>
            <a:fillRect/>
          </a:stretch>
        </p:blipFill>
        <p:spPr>
          <a:xfrm>
            <a:off x="7504318" y="3331671"/>
            <a:ext cx="1094173" cy="592677"/>
          </a:xfrm>
          <a:prstGeom prst="rect">
            <a:avLst/>
          </a:prstGeom>
          <a:ln w="3175">
            <a:miter lim="400000"/>
          </a:ln>
          <a:effectLst>
            <a:outerShdw blurRad="127000" dist="76200" dir="2700000" rotWithShape="0">
              <a:srgbClr val="000000">
                <a:alpha val="75000"/>
              </a:srgbClr>
            </a:outerShdw>
          </a:effectLst>
        </p:spPr>
      </p:pic>
      <p:sp>
        <p:nvSpPr>
          <p:cNvPr id="36" name="Shape 356"/>
          <p:cNvSpPr/>
          <p:nvPr/>
        </p:nvSpPr>
        <p:spPr>
          <a:xfrm>
            <a:off x="7708094" y="3860850"/>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3526612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56"/>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up)">
                                      <p:cBhvr>
                                        <p:cTn id="39" dur="500"/>
                                        <p:tgtEl>
                                          <p:spTgt spid="5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3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4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40"/>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40"/>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54155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318310" y="2651435"/>
            <a:ext cx="327660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93642" y="149837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10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34464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54882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181600" y="2326964"/>
            <a:ext cx="1533402"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153397" y="232696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4463165" y="3467101"/>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7965" y="3346451"/>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72765" y="3225801"/>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12945" y="3105151"/>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1898428"/>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4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598972" y="3459283"/>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40748" y="356934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603450" y="169941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620000" y="1489468"/>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pic>
        <p:nvPicPr>
          <p:cNvPr id="48" name="droppedImage.png"/>
          <p:cNvPicPr/>
          <p:nvPr/>
        </p:nvPicPr>
        <p:blipFill>
          <a:blip r:embed="rId4">
            <a:extLst/>
          </a:blip>
          <a:srcRect l="3267" t="13725" r="13071" b="40958"/>
          <a:stretch>
            <a:fillRect/>
          </a:stretch>
        </p:blipFill>
        <p:spPr>
          <a:xfrm>
            <a:off x="7375286" y="3393850"/>
            <a:ext cx="1094173" cy="592677"/>
          </a:xfrm>
          <a:prstGeom prst="rect">
            <a:avLst/>
          </a:prstGeom>
          <a:ln w="3175">
            <a:miter lim="400000"/>
          </a:ln>
          <a:effectLst>
            <a:outerShdw blurRad="127000" dist="76200" dir="2700000" rotWithShape="0">
              <a:srgbClr val="000000">
                <a:alpha val="75000"/>
              </a:srgbClr>
            </a:outerShdw>
          </a:effectLst>
        </p:spPr>
      </p:pic>
      <p:sp>
        <p:nvSpPr>
          <p:cNvPr id="52" name="Shape 356"/>
          <p:cNvSpPr/>
          <p:nvPr/>
        </p:nvSpPr>
        <p:spPr>
          <a:xfrm>
            <a:off x="7579062" y="3923029"/>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23759414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88889E-6 4.32099E-6 C 3.88889E-6 0.0003 0.02743 0.03117 0.04097 0.1145 C 0.05451 0.19784 0.04097 0.2645 0.01493 0.36821 " pathEditMode="relative" rAng="0" ptsTypes="fsf">
                                      <p:cBhvr>
                                        <p:cTn id="41" dur="2000" fill="hold"/>
                                        <p:tgtEl>
                                          <p:spTgt spid="92"/>
                                        </p:tgtEl>
                                        <p:attrNameLst>
                                          <p:attrName>ppt_x</p:attrName>
                                          <p:attrName>ppt_y</p:attrName>
                                        </p:attrNameLst>
                                      </p:cBhvr>
                                      <p:rCtr x="2726" y="18395"/>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1.38889E-6 -4.81184E-6 C 0.00035 -0.03547 0.01337 -0.15144 0.00173 -0.21314 C -0.0099 -0.27483 -0.05469 -0.33713 -0.06945 -0.36983 " pathEditMode="relative" rAng="0" ptsTypes="fsF">
                                      <p:cBhvr>
                                        <p:cTn id="51" dur="2000" fill="hold"/>
                                        <p:tgtEl>
                                          <p:spTgt spid="96"/>
                                        </p:tgtEl>
                                        <p:attrNameLst>
                                          <p:attrName>ppt_x</p:attrName>
                                          <p:attrName>ppt_y</p:attrName>
                                        </p:attrNameLst>
                                      </p:cBhvr>
                                      <p:rCtr x="-2812" y="-18507"/>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5.55556E-7 -3.7037E-7 C -5.55556E-7 0.00031 -0.08055 0.06204 -0.1066 0.16944 C -0.13264 0.27685 -0.10139 0.37037 -0.08055 0.41204 " pathEditMode="relative" rAng="0" ptsTypes="fsf">
                                      <p:cBhvr>
                                        <p:cTn id="60" dur="2000" fill="hold"/>
                                        <p:tgtEl>
                                          <p:spTgt spid="98"/>
                                        </p:tgtEl>
                                        <p:attrNameLst>
                                          <p:attrName>ppt_x</p:attrName>
                                          <p:attrName>ppt_y</p:attrName>
                                        </p:attrNameLst>
                                      </p:cBhvr>
                                      <p:rCtr x="-6632" y="20586"/>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build="p"/>
      <p:bldP spid="56" grpId="0" animBg="1"/>
      <p:bldP spid="57" grpId="0" animBg="1"/>
      <p:bldP spid="13" grpId="0"/>
      <p:bldP spid="91" grpId="0" animBg="1"/>
      <p:bldP spid="92" grpId="0" animBg="1"/>
      <p:bldP spid="92" grpId="1" animBg="1"/>
      <p:bldP spid="96" grpId="0" animBg="1"/>
      <p:bldP spid="96" grpId="1" animBg="1"/>
      <p:bldP spid="98" grpId="0" animBg="1"/>
      <p:bldP spid="98" grpId="1" animBg="1"/>
      <p:bldP spid="9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78767</TotalTime>
  <Words>3097</Words>
  <Application>Microsoft Macintosh PowerPoint</Application>
  <PresentationFormat>On-screen Show (16:9)</PresentationFormat>
  <Paragraphs>789</Paragraphs>
  <Slides>53</Slides>
  <Notes>20</Notes>
  <HiddenSlides>29</HiddenSlides>
  <MMClips>0</MMClips>
  <ScaleCrop>false</ScaleCrop>
  <HeadingPairs>
    <vt:vector size="4" baseType="variant">
      <vt:variant>
        <vt:lpstr>Theme</vt:lpstr>
      </vt:variant>
      <vt:variant>
        <vt:i4>2</vt:i4>
      </vt:variant>
      <vt:variant>
        <vt:lpstr>Slide Titles</vt:lpstr>
      </vt:variant>
      <vt:variant>
        <vt:i4>53</vt:i4>
      </vt:variant>
    </vt:vector>
  </HeadingPairs>
  <TitlesOfParts>
    <vt:vector size="55" baseType="lpstr">
      <vt:lpstr>Pivotal_interim_040113_template_</vt:lpstr>
      <vt:lpstr>Custom Theme</vt:lpstr>
      <vt:lpstr>Pivotal Cloud Foundry</vt:lpstr>
      <vt:lpstr>Cloud Native Application Platforms</vt:lpstr>
      <vt:lpstr>Pivotal CF: Technical Capabilities </vt:lpstr>
      <vt:lpstr>Pivotal CF Architecture</vt:lpstr>
      <vt:lpstr>PowerPoint Presentation</vt:lpstr>
      <vt:lpstr>PowerPoint Presentation</vt:lpstr>
      <vt:lpstr>Application Staging</vt:lpstr>
      <vt:lpstr>Overview: Pushing an Application</vt:lpstr>
      <vt:lpstr>PowerPoint Presentation</vt:lpstr>
      <vt:lpstr>PowerPoint Presentation</vt:lpstr>
      <vt:lpstr>PowerPoint Presentation</vt:lpstr>
      <vt:lpstr>PowerPoint Presentation</vt:lpstr>
      <vt:lpstr>PowerPoint Presentation</vt:lpstr>
      <vt:lpstr>PowerPoint Presentation</vt:lpstr>
      <vt:lpstr>Application containers and scaling</vt:lpstr>
      <vt:lpstr>Customize the container experience</vt:lpstr>
      <vt:lpstr>Pivotal Cloud Foundry</vt:lpstr>
      <vt:lpstr>Pivotal Cloud Foundry Services</vt:lpstr>
      <vt:lpstr>Creating and Binding a Service</vt:lpstr>
      <vt:lpstr>Pivotal CF Architecture - Recap</vt:lpstr>
      <vt:lpstr>Pivotal Cloud Foundry</vt:lpstr>
      <vt:lpstr>Pivotal CF operations</vt:lpstr>
      <vt:lpstr>PowerPoint Presentation</vt:lpstr>
      <vt:lpstr>PowerPoint Presentation</vt:lpstr>
      <vt:lpstr>PowerPoint Presentation</vt:lpstr>
      <vt:lpstr>PowerPoint Presentation</vt:lpstr>
      <vt:lpstr>PowerPoint Presentation</vt:lpstr>
      <vt:lpstr>The Pivotal CF way</vt:lpstr>
      <vt:lpstr>The Pivotal CF way</vt:lpstr>
      <vt:lpstr>The operator in the PaaS era</vt:lpstr>
      <vt:lpstr>PowerPoint Presentation</vt:lpstr>
      <vt:lpstr>PowerPoint Presentation</vt:lpstr>
      <vt:lpstr>PowerPoint Presentation</vt:lpstr>
      <vt:lpstr>Ops Manager + BOSH</vt:lpstr>
      <vt:lpstr>PowerPoint Presentation</vt:lpstr>
      <vt:lpstr>Orgs, Spaces, Users and Quotas</vt:lpstr>
      <vt:lpstr>Organizations</vt:lpstr>
      <vt:lpstr>Quotas and Plans</vt:lpstr>
      <vt:lpstr>Spaces</vt:lpstr>
      <vt:lpstr>PowerPoint Presentation</vt:lpstr>
      <vt:lpstr>Platform Monitoring</vt:lpstr>
      <vt:lpstr>Platform Monitoring</vt:lpstr>
      <vt:lpstr>Platform Monitoring</vt:lpstr>
      <vt:lpstr>PowerPoint Presentation</vt:lpstr>
      <vt:lpstr>4 Layers of built-in High Availability</vt:lpstr>
      <vt:lpstr>App Instance HA</vt:lpstr>
      <vt:lpstr>Platform Processes HA</vt:lpstr>
      <vt:lpstr>Platform Processes HA</vt:lpstr>
      <vt:lpstr>Platform VMs HA</vt:lpstr>
      <vt:lpstr>Availability Zones</vt:lpstr>
      <vt:lpstr>How Pivotal CF enables four layers of HA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Tony Akin</cp:lastModifiedBy>
  <cp:revision>368</cp:revision>
  <dcterms:modified xsi:type="dcterms:W3CDTF">2015-10-30T18:14:46Z</dcterms:modified>
</cp:coreProperties>
</file>